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5" r:id="rId1"/>
  </p:sldMasterIdLst>
  <p:notesMasterIdLst>
    <p:notesMasterId r:id="rId58"/>
  </p:notesMasterIdLst>
  <p:handoutMasterIdLst>
    <p:handoutMasterId r:id="rId59"/>
  </p:handoutMasterIdLst>
  <p:sldIdLst>
    <p:sldId id="393" r:id="rId2"/>
    <p:sldId id="421" r:id="rId3"/>
    <p:sldId id="395" r:id="rId4"/>
    <p:sldId id="409" r:id="rId5"/>
    <p:sldId id="396" r:id="rId6"/>
    <p:sldId id="408" r:id="rId7"/>
    <p:sldId id="410" r:id="rId8"/>
    <p:sldId id="307" r:id="rId9"/>
    <p:sldId id="397" r:id="rId10"/>
    <p:sldId id="337" r:id="rId11"/>
    <p:sldId id="384" r:id="rId12"/>
    <p:sldId id="328" r:id="rId13"/>
    <p:sldId id="378" r:id="rId14"/>
    <p:sldId id="398" r:id="rId15"/>
    <p:sldId id="427" r:id="rId16"/>
    <p:sldId id="426" r:id="rId17"/>
    <p:sldId id="432" r:id="rId18"/>
    <p:sldId id="358" r:id="rId19"/>
    <p:sldId id="376" r:id="rId20"/>
    <p:sldId id="424" r:id="rId21"/>
    <p:sldId id="306" r:id="rId22"/>
    <p:sldId id="305" r:id="rId23"/>
    <p:sldId id="320" r:id="rId24"/>
    <p:sldId id="323" r:id="rId25"/>
    <p:sldId id="345" r:id="rId26"/>
    <p:sldId id="423" r:id="rId27"/>
    <p:sldId id="368" r:id="rId28"/>
    <p:sldId id="347" r:id="rId29"/>
    <p:sldId id="413" r:id="rId30"/>
    <p:sldId id="349" r:id="rId31"/>
    <p:sldId id="304" r:id="rId32"/>
    <p:sldId id="374" r:id="rId33"/>
    <p:sldId id="412" r:id="rId34"/>
    <p:sldId id="312" r:id="rId35"/>
    <p:sldId id="414" r:id="rId36"/>
    <p:sldId id="415" r:id="rId37"/>
    <p:sldId id="319" r:id="rId38"/>
    <p:sldId id="419" r:id="rId39"/>
    <p:sldId id="420" r:id="rId40"/>
    <p:sldId id="324" r:id="rId41"/>
    <p:sldId id="418" r:id="rId42"/>
    <p:sldId id="316" r:id="rId43"/>
    <p:sldId id="388" r:id="rId44"/>
    <p:sldId id="404" r:id="rId45"/>
    <p:sldId id="405" r:id="rId46"/>
    <p:sldId id="406" r:id="rId47"/>
    <p:sldId id="407" r:id="rId48"/>
    <p:sldId id="391" r:id="rId49"/>
    <p:sldId id="394" r:id="rId50"/>
    <p:sldId id="428" r:id="rId51"/>
    <p:sldId id="429" r:id="rId52"/>
    <p:sldId id="430" r:id="rId53"/>
    <p:sldId id="425" r:id="rId54"/>
    <p:sldId id="385" r:id="rId55"/>
    <p:sldId id="386" r:id="rId56"/>
    <p:sldId id="387"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85714" autoAdjust="0"/>
  </p:normalViewPr>
  <p:slideViewPr>
    <p:cSldViewPr>
      <p:cViewPr varScale="1">
        <p:scale>
          <a:sx n="63" d="100"/>
          <a:sy n="63" d="100"/>
        </p:scale>
        <p:origin x="-12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93633925" cy="936339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workarea\maraz\measurements\ISCA2010-submit\misc-raid10-resul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800" b="1" i="0" u="none" strike="noStrike" baseline="0">
                <a:solidFill>
                  <a:srgbClr val="000000"/>
                </a:solidFill>
                <a:latin typeface="Arial"/>
                <a:ea typeface="Arial"/>
                <a:cs typeface="Arial"/>
              </a:defRPr>
            </a:pPr>
            <a:r>
              <a:rPr lang="en-US"/>
              <a:t>TPCH - Execution Time</a:t>
            </a:r>
          </a:p>
        </c:rich>
      </c:tx>
      <c:layout>
        <c:manualLayout>
          <c:xMode val="edge"/>
          <c:yMode val="edge"/>
          <c:x val="0.34684720153224313"/>
          <c:y val="2.8368794326241103E-2"/>
        </c:manualLayout>
      </c:layout>
      <c:spPr>
        <a:noFill/>
        <a:ln w="25400">
          <a:noFill/>
        </a:ln>
      </c:spPr>
    </c:title>
    <c:plotArea>
      <c:layout>
        <c:manualLayout>
          <c:layoutTarget val="inner"/>
          <c:xMode val="edge"/>
          <c:yMode val="edge"/>
          <c:x val="0.14301817529976021"/>
          <c:y val="0.17375916611114528"/>
          <c:w val="0.84121714133008396"/>
          <c:h val="0.58510739608855011"/>
        </c:manualLayout>
      </c:layout>
      <c:barChart>
        <c:barDir val="col"/>
        <c:grouping val="clustered"/>
        <c:ser>
          <c:idx val="1"/>
          <c:order val="0"/>
          <c:tx>
            <c:v>execution time (sec)</c:v>
          </c:tx>
          <c:spPr>
            <a:solidFill>
              <a:srgbClr val="993366"/>
            </a:solidFill>
            <a:ln w="12700">
              <a:solidFill>
                <a:srgbClr val="000000"/>
              </a:solidFill>
              <a:prstDash val="solid"/>
            </a:ln>
          </c:spPr>
          <c:cat>
            <c:strRef>
              <c:f>'TPC-H (4GB)'!$H$47:$H$50</c:f>
              <c:strCache>
                <c:ptCount val="4"/>
                <c:pt idx="0">
                  <c:v>ARC-1680</c:v>
                </c:pt>
                <c:pt idx="1">
                  <c:v>DARC, NO-EDC</c:v>
                </c:pt>
                <c:pt idx="2">
                  <c:v>DARC, EDC</c:v>
                </c:pt>
                <c:pt idx="3">
                  <c:v>DARC, EDC, VERSION</c:v>
                </c:pt>
              </c:strCache>
            </c:strRef>
          </c:cat>
          <c:val>
            <c:numRef>
              <c:f>'TPC-H (4GB)'!$I$47:$I$50</c:f>
              <c:numCache>
                <c:formatCode>General</c:formatCode>
                <c:ptCount val="4"/>
                <c:pt idx="0">
                  <c:v>1732</c:v>
                </c:pt>
                <c:pt idx="1">
                  <c:v>1720</c:v>
                </c:pt>
                <c:pt idx="2">
                  <c:v>1943</c:v>
                </c:pt>
                <c:pt idx="3">
                  <c:v>1980</c:v>
                </c:pt>
              </c:numCache>
            </c:numRef>
          </c:val>
        </c:ser>
        <c:gapWidth val="190"/>
        <c:axId val="35354880"/>
        <c:axId val="35365248"/>
      </c:barChart>
      <c:catAx>
        <c:axId val="35354880"/>
        <c:scaling>
          <c:orientation val="minMax"/>
        </c:scaling>
        <c:axPos val="b"/>
        <c:title>
          <c:tx>
            <c:rich>
              <a:bodyPr/>
              <a:lstStyle/>
              <a:p>
                <a:pPr>
                  <a:defRPr sz="1800" b="1" i="0" u="none" strike="noStrike" baseline="0">
                    <a:solidFill>
                      <a:srgbClr val="000000"/>
                    </a:solidFill>
                    <a:latin typeface="Arial"/>
                    <a:ea typeface="Arial"/>
                    <a:cs typeface="Arial"/>
                  </a:defRPr>
                </a:pPr>
                <a:r>
                  <a:rPr lang="en-US"/>
                  <a:t>configuration</a:t>
                </a:r>
              </a:p>
            </c:rich>
          </c:tx>
          <c:layout>
            <c:manualLayout>
              <c:xMode val="edge"/>
              <c:yMode val="edge"/>
              <c:x val="0.47184731976070632"/>
              <c:y val="0.897164609742929"/>
            </c:manualLayout>
          </c:layout>
          <c:spPr>
            <a:noFill/>
            <a:ln w="25400">
              <a:noFill/>
            </a:ln>
          </c:spPr>
        </c:title>
        <c:numFmt formatCode="General" sourceLinked="1"/>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35365248"/>
        <c:crossesAt val="0"/>
        <c:auto val="1"/>
        <c:lblAlgn val="ctr"/>
        <c:lblOffset val="100"/>
        <c:tickLblSkip val="1"/>
        <c:tickMarkSkip val="1"/>
      </c:catAx>
      <c:valAx>
        <c:axId val="35365248"/>
        <c:scaling>
          <c:orientation val="minMax"/>
          <c:max val="2000"/>
          <c:min val="0"/>
        </c:scaling>
        <c:axPos val="l"/>
        <c:title>
          <c:tx>
            <c:rich>
              <a:bodyPr/>
              <a:lstStyle/>
              <a:p>
                <a:pPr>
                  <a:defRPr sz="1800" b="1" i="0" u="none" strike="noStrike" baseline="0">
                    <a:solidFill>
                      <a:srgbClr val="000000"/>
                    </a:solidFill>
                    <a:latin typeface="Arial"/>
                    <a:ea typeface="Arial"/>
                    <a:cs typeface="Arial"/>
                  </a:defRPr>
                </a:pPr>
                <a:r>
                  <a:rPr lang="en-US"/>
                  <a:t>seconds</a:t>
                </a:r>
              </a:p>
            </c:rich>
          </c:tx>
          <c:layout>
            <c:manualLayout>
              <c:xMode val="edge"/>
              <c:yMode val="edge"/>
              <c:x val="1.8018018018018039E-2"/>
              <c:y val="0.374114033618138"/>
            </c:manualLayout>
          </c:layout>
          <c:spPr>
            <a:noFill/>
            <a:ln w="25400">
              <a:noFill/>
            </a:ln>
          </c:spPr>
        </c:title>
        <c:numFmt formatCode="General" sourceLinked="1"/>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35354880"/>
        <c:crosses val="autoZero"/>
        <c:crossBetween val="between"/>
        <c:majorUnit val="200"/>
      </c:valAx>
      <c:spPr>
        <a:solidFill>
          <a:srgbClr val="FFFFFF"/>
        </a:solidFill>
        <a:ln w="25400">
          <a:noFill/>
        </a:ln>
      </c:spPr>
    </c:plotArea>
    <c:plotVisOnly val="1"/>
    <c:dispBlanksAs val="gap"/>
  </c:chart>
  <c:spPr>
    <a:solidFill>
      <a:srgbClr val="FFFFFF"/>
    </a:solidFill>
    <a:ln w="9525">
      <a:noFill/>
    </a:ln>
  </c:spPr>
  <c:txPr>
    <a:bodyPr/>
    <a:lstStyle/>
    <a:p>
      <a:pPr>
        <a:defRPr sz="1800" b="0" i="0" u="none" strike="noStrike" baseline="0">
          <a:solidFill>
            <a:srgbClr val="000000"/>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E94572-2532-A64E-A7EF-3732240386FB}" type="datetimeFigureOut">
              <a:rPr lang="en-US" smtClean="0"/>
              <a:pPr/>
              <a:t>5/26/2010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44C517-D8AA-4E40-A8D8-12E58AD88FCF}"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5263133-1B8A-4B9B-A165-7F53AE82C1FE}" type="datetimeFigureOut">
              <a:rPr lang="en-US"/>
              <a:pPr>
                <a:defRPr/>
              </a:pPr>
              <a:t>5/26/2010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20321C9-4BCC-468F-A460-CF7FEF2E64A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Good</a:t>
            </a:r>
            <a:r>
              <a:rPr lang="en-US" baseline="0" dirty="0" smtClean="0"/>
              <a:t> afternoon. My name is </a:t>
            </a:r>
            <a:r>
              <a:rPr lang="en-US" baseline="0" dirty="0" err="1" smtClean="0"/>
              <a:t>Manolis</a:t>
            </a:r>
            <a:r>
              <a:rPr lang="en-US" baseline="0" dirty="0" smtClean="0"/>
              <a:t> </a:t>
            </a:r>
            <a:r>
              <a:rPr lang="en-US" baseline="0" dirty="0" err="1" smtClean="0"/>
              <a:t>Marazakis</a:t>
            </a:r>
            <a:r>
              <a:rPr lang="en-US" baseline="0" dirty="0" smtClean="0"/>
              <a:t> and I will present our work on building a storage controller with data protection features. This is joint work at FORTH-ICS, by </a:t>
            </a:r>
            <a:r>
              <a:rPr lang="en-US" baseline="0" dirty="0" err="1" smtClean="0"/>
              <a:t>Markos</a:t>
            </a:r>
            <a:r>
              <a:rPr lang="en-US" baseline="0" dirty="0" smtClean="0"/>
              <a:t> </a:t>
            </a:r>
            <a:r>
              <a:rPr lang="en-US" baseline="0" dirty="0" err="1" smtClean="0"/>
              <a:t>Fountoulakis</a:t>
            </a:r>
            <a:r>
              <a:rPr lang="en-US" baseline="0" dirty="0" smtClean="0"/>
              <a:t>, </a:t>
            </a:r>
            <a:r>
              <a:rPr lang="en-US" baseline="0" dirty="0" err="1" smtClean="0"/>
              <a:t>Michail</a:t>
            </a:r>
            <a:r>
              <a:rPr lang="en-US" baseline="0" dirty="0" smtClean="0"/>
              <a:t> </a:t>
            </a:r>
            <a:r>
              <a:rPr lang="en-US" baseline="0" dirty="0" err="1" smtClean="0"/>
              <a:t>Flouris</a:t>
            </a:r>
            <a:r>
              <a:rPr lang="en-US" baseline="0" dirty="0" smtClean="0"/>
              <a:t>, </a:t>
            </a:r>
            <a:r>
              <a:rPr lang="en-US" baseline="0" dirty="0" err="1" smtClean="0"/>
              <a:t>Angelos</a:t>
            </a:r>
            <a:r>
              <a:rPr lang="en-US" baseline="0" dirty="0" smtClean="0"/>
              <a:t> </a:t>
            </a:r>
            <a:r>
              <a:rPr lang="en-US" baseline="0" dirty="0" err="1" smtClean="0"/>
              <a:t>Bilas</a:t>
            </a:r>
            <a:r>
              <a:rPr lang="en-US" baseline="0" dirty="0" smtClean="0"/>
              <a:t> and myself.</a:t>
            </a:r>
          </a:p>
        </p:txBody>
      </p:sp>
      <p:sp>
        <p:nvSpPr>
          <p:cNvPr id="4" name="Slide Number Placeholder 3"/>
          <p:cNvSpPr>
            <a:spLocks noGrp="1"/>
          </p:cNvSpPr>
          <p:nvPr>
            <p:ph type="sldNum" sz="quarter" idx="10"/>
          </p:nvPr>
        </p:nvSpPr>
        <p:spPr/>
        <p:txBody>
          <a:bodyPr/>
          <a:lstStyle/>
          <a:p>
            <a:pPr>
              <a:defRPr/>
            </a:pPr>
            <a:fld id="{3FC01295-ED6D-4499-A587-9DADACCF43A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a:t>
            </a:r>
            <a:r>
              <a:rPr lang="en-US" baseline="0" dirty="0" smtClean="0"/>
              <a:t> reads, the OLD-READ context initiates the DMA transfer to-Host with the control bits set for CRC32 computation. The CRC32 value will be available upon DMA completion, </a:t>
            </a:r>
            <a:r>
              <a:rPr lang="en-US" u="sng" baseline="0" dirty="0" smtClean="0"/>
              <a:t>i.e. when the data has reached the Host</a:t>
            </a:r>
            <a:r>
              <a:rPr lang="en-US" baseline="0" dirty="0" smtClean="0"/>
              <a:t>. </a:t>
            </a:r>
            <a:r>
              <a:rPr lang="en-US" b="1" baseline="0" dirty="0" smtClean="0"/>
              <a:t>Before</a:t>
            </a:r>
            <a:r>
              <a:rPr lang="en-US" baseline="0" dirty="0" smtClean="0"/>
              <a:t> transmitting the I/O command completion, which will lead to the Host to “touch” the data and possibly suffer any data corruption, the controller will look-up the CRC32 value computed during the write that produced this data (per 4KB). In the event of a mismatch, the error recovery protocol is initiated … and in most cases this will hide the data-corruption from the Host (at the cost of increased latency in receiving the completion).</a:t>
            </a:r>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13</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 I/O controllers have an on-board cache. We</a:t>
            </a:r>
            <a:r>
              <a:rPr lang="en-US" baseline="0" dirty="0" smtClean="0"/>
              <a:t> have done some work in our prototype to incorporate a cache, and we will discuss the design issues involved. </a:t>
            </a:r>
          </a:p>
          <a:p>
            <a:r>
              <a:rPr lang="en-US" b="1" baseline="0" dirty="0" smtClean="0"/>
              <a:t>Cache on the controller serves 3 purposes:</a:t>
            </a:r>
          </a:p>
          <a:p>
            <a:r>
              <a:rPr lang="en-US" baseline="0" dirty="0" smtClean="0"/>
              <a:t>-temporal locality exploitation (if any)</a:t>
            </a:r>
          </a:p>
          <a:p>
            <a:r>
              <a:rPr lang="en-US" baseline="0" dirty="0" smtClean="0"/>
              <a:t>-spatial locality exploitation, via read-ahead</a:t>
            </a:r>
          </a:p>
          <a:p>
            <a:r>
              <a:rPr lang="en-US" baseline="0" dirty="0" smtClean="0"/>
              <a:t>-coalescing of small writes</a:t>
            </a:r>
          </a:p>
          <a:p>
            <a:r>
              <a:rPr lang="en-US" b="1" baseline="0" dirty="0" smtClean="0"/>
              <a:t>Cache design intertwined with RAID implementation (distinction bet. Normal and Degraded-Mode operation)</a:t>
            </a:r>
            <a:endParaRPr lang="en-US" b="1"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17</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I will now describe the experimental system, and present evaluation results.</a:t>
            </a:r>
            <a:endParaRPr lang="el-GR" dirty="0">
              <a:latin typeface="+mn-lt"/>
            </a:endParaRPr>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prototype is developed using an IOP348 development kit.</a:t>
            </a:r>
          </a:p>
          <a:p>
            <a:r>
              <a:rPr lang="en-US" dirty="0" smtClean="0"/>
              <a:t>-I</a:t>
            </a:r>
            <a:r>
              <a:rPr lang="en-US" baseline="0" dirty="0" smtClean="0"/>
              <a:t> will a comparison with a commercially available controller based on the same hardware platform. </a:t>
            </a:r>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19</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our prototype, the Host is a Windows SCSI Host-Base</a:t>
            </a:r>
            <a:r>
              <a:rPr lang="en-US" baseline="0" dirty="0" smtClean="0"/>
              <a:t>d Adapter Driver, while the Controller runs Linux-based firmware.</a:t>
            </a:r>
            <a:endParaRPr lang="en-US" dirty="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data-path of IOP348:</a:t>
            </a:r>
          </a:p>
          <a:p>
            <a:r>
              <a:rPr lang="en-US" dirty="0" smtClean="0"/>
              <a:t>Address translation &amp; messaging</a:t>
            </a:r>
            <a:r>
              <a:rPr lang="en-US" baseline="0" dirty="0" smtClean="0"/>
              <a:t> unit, for host-controller interaction</a:t>
            </a:r>
            <a:endParaRPr lang="en-US" dirty="0" smtClean="0"/>
          </a:p>
          <a:p>
            <a:r>
              <a:rPr lang="en-US" dirty="0" smtClean="0"/>
              <a:t>- 3</a:t>
            </a:r>
            <a:r>
              <a:rPr lang="en-US" baseline="0" dirty="0" smtClean="0"/>
              <a:t> programmable DMA engines, plus two separate DMA engines for transport of data to SAS devices</a:t>
            </a:r>
          </a:p>
          <a:p>
            <a:r>
              <a:rPr lang="en-US" baseline="0" dirty="0" smtClean="0"/>
              <a:t>- 2 “wide &amp; fast” data buses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21</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F879D070-595D-49C0-8263-3990070B5DA6}" type="slidenum">
              <a:rPr lang="en-US" smtClean="0"/>
              <a:pPr/>
              <a:t>22</a:t>
            </a:fld>
            <a:endParaRPr lang="en-US" smtClean="0"/>
          </a:p>
        </p:txBody>
      </p:sp>
      <p:sp>
        <p:nvSpPr>
          <p:cNvPr id="32770" name="Rectangle 7"/>
          <p:cNvSpPr txBox="1">
            <a:spLocks noGrp="1" noChangeArrowheads="1"/>
          </p:cNvSpPr>
          <p:nvPr/>
        </p:nvSpPr>
        <p:spPr bwMode="auto">
          <a:xfrm>
            <a:off x="3884414" y="8685897"/>
            <a:ext cx="2972098" cy="456596"/>
          </a:xfrm>
          <a:prstGeom prst="rect">
            <a:avLst/>
          </a:prstGeom>
          <a:noFill/>
          <a:ln w="9525">
            <a:noFill/>
            <a:miter lim="800000"/>
            <a:headEnd/>
            <a:tailEnd/>
          </a:ln>
        </p:spPr>
        <p:txBody>
          <a:bodyPr lIns="90716" tIns="45358" rIns="90716" bIns="45358" anchor="b"/>
          <a:lstStyle/>
          <a:p>
            <a:pPr algn="r" defTabSz="907323"/>
            <a:fld id="{237F1934-7E69-43CB-B962-513F1C34DA85}" type="slidenum">
              <a:rPr lang="en-US" sz="1100"/>
              <a:pPr algn="r" defTabSz="907323"/>
              <a:t>22</a:t>
            </a:fld>
            <a:endParaRPr lang="en-US" sz="11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dirty="0" smtClean="0"/>
              <a:t>The Intel IOP348, available in development</a:t>
            </a:r>
            <a:r>
              <a:rPr lang="en-US" baseline="0" dirty="0" smtClean="0"/>
              <a:t>-kit form: </a:t>
            </a:r>
          </a:p>
          <a:p>
            <a:pPr eaLnBrk="1" hangingPunct="1"/>
            <a:r>
              <a:rPr lang="en-US" baseline="0" dirty="0" smtClean="0"/>
              <a:t>-This is what we have used for our prototype. </a:t>
            </a:r>
          </a:p>
          <a:p>
            <a:pPr eaLnBrk="1" hangingPunct="1"/>
            <a:r>
              <a:rPr lang="en-US" baseline="0" dirty="0" smtClean="0"/>
              <a:t>-Linux-based firmware.</a:t>
            </a:r>
            <a:endParaRPr 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Raw DMA throughput</a:t>
            </a:r>
            <a:r>
              <a:rPr lang="en-US" baseline="0" dirty="0" smtClean="0"/>
              <a:t> of Controller</a:t>
            </a:r>
          </a:p>
          <a:p>
            <a:endParaRPr lang="en-US" baseline="0" dirty="0" smtClean="0"/>
          </a:p>
          <a:p>
            <a:r>
              <a:rPr lang="en-US" dirty="0" smtClean="0"/>
              <a:t>PCI-Express, </a:t>
            </a:r>
            <a:r>
              <a:rPr lang="en-US" baseline="0" dirty="0" smtClean="0"/>
              <a:t>8 lanes (2.5 </a:t>
            </a:r>
            <a:r>
              <a:rPr lang="en-US" baseline="0" dirty="0" err="1" smtClean="0"/>
              <a:t>Gbit</a:t>
            </a:r>
            <a:r>
              <a:rPr lang="en-US" baseline="0" dirty="0" smtClean="0"/>
              <a:t>/sec each) </a:t>
            </a:r>
            <a:r>
              <a:rPr lang="en-US" baseline="0" dirty="0" smtClean="0">
                <a:sym typeface="Wingdings" pitchFamily="2" charset="2"/>
              </a:rPr>
              <a:t> theoretical limit: 2 GB/sec (to/from Host)</a:t>
            </a:r>
          </a:p>
          <a:p>
            <a:r>
              <a:rPr lang="en-US" baseline="0" dirty="0" smtClean="0">
                <a:sym typeface="Wingdings" pitchFamily="2" charset="2"/>
              </a:rPr>
              <a:t>Measured:  </a:t>
            </a:r>
            <a:r>
              <a:rPr lang="en-US" b="1" baseline="0" dirty="0" smtClean="0">
                <a:sym typeface="Wingdings" pitchFamily="2" charset="2"/>
              </a:rPr>
              <a:t>1.6 GB/sec, to-Host  </a:t>
            </a:r>
            <a:r>
              <a:rPr lang="en-US" b="1" baseline="0" dirty="0" err="1" smtClean="0">
                <a:sym typeface="Wingdings" pitchFamily="2" charset="2"/>
              </a:rPr>
              <a:t>vs</a:t>
            </a:r>
            <a:r>
              <a:rPr lang="en-US" b="1" baseline="0" dirty="0" smtClean="0">
                <a:sym typeface="Wingdings" pitchFamily="2" charset="2"/>
              </a:rPr>
              <a:t> 1.4 GB/sec (from-Host)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23</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Memory</a:t>
            </a:r>
            <a:r>
              <a:rPr lang="en-US" b="1" baseline="0" dirty="0" smtClean="0"/>
              <a:t> allocation matters at high I/O rates </a:t>
            </a:r>
            <a:r>
              <a:rPr lang="en-US" baseline="0" dirty="0" smtClean="0">
                <a:sym typeface="Wingdings" pitchFamily="2" charset="2"/>
              </a:rPr>
              <a:t> Throughput collapse with the default Linux allocator, at queue-depths &gt;16. </a:t>
            </a:r>
          </a:p>
          <a:p>
            <a:r>
              <a:rPr lang="en-US" baseline="0" dirty="0" smtClean="0">
                <a:sym typeface="Wingdings" pitchFamily="2" charset="2"/>
              </a:rPr>
              <a:t>Worth noticing that if the Host can generate large DMA segments, the I/O throughput improves even at low queue depths. </a:t>
            </a:r>
          </a:p>
          <a:p>
            <a:r>
              <a:rPr lang="en-US" baseline="0" dirty="0" smtClean="0">
                <a:sym typeface="Wingdings" pitchFamily="2" charset="2"/>
              </a:rPr>
              <a:t>DARC has no read-ahead capability, unlike ARC-1680.</a:t>
            </a:r>
          </a:p>
          <a:p>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24</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IOPS performance for DARC</a:t>
            </a:r>
            <a:r>
              <a:rPr lang="en-US" baseline="0" dirty="0" smtClean="0"/>
              <a:t>, with the OLTP (4KB) i/o pattern.</a:t>
            </a:r>
          </a:p>
          <a:p>
            <a:r>
              <a:rPr lang="en-US" baseline="0" dirty="0" smtClean="0"/>
              <a:t>ARC-1680 only achieves ~ 67% of the IOPS performance of DARC.</a:t>
            </a:r>
            <a:endParaRPr lang="en-US" dirty="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IDC report,</a:t>
            </a:r>
            <a:r>
              <a:rPr lang="en-US" baseline="0" dirty="0" smtClean="0"/>
              <a:t> the growth of digital data from 2006 to 2010 is by a factor of 6.  Furthermore, the report points out the existence of multiple copies per stored object (three quarters of total).</a:t>
            </a:r>
            <a:endParaRPr lang="en-US" dirty="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shows impact of </a:t>
            </a:r>
            <a:r>
              <a:rPr lang="en-US" dirty="0" err="1" smtClean="0"/>
              <a:t>EDC+versioning</a:t>
            </a:r>
            <a:r>
              <a:rPr lang="en-US" dirty="0" smtClean="0"/>
              <a:t> on execution time for 10 queries of the TPC-H benchmark. </a:t>
            </a:r>
          </a:p>
          <a:p>
            <a:r>
              <a:rPr lang="en-US" dirty="0" smtClean="0"/>
              <a:t>Since TPC-H issues</a:t>
            </a:r>
            <a:r>
              <a:rPr lang="en-US" baseline="0" dirty="0" smtClean="0"/>
              <a:t> very few writes, the impact of versioning is very small (+2.5%, on top of 12% for EDC).</a:t>
            </a:r>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Small, synchronous</a:t>
            </a:r>
            <a:r>
              <a:rPr lang="en-US" baseline="0" dirty="0" smtClean="0"/>
              <a:t> writes on </a:t>
            </a:r>
            <a:r>
              <a:rPr lang="en-US" dirty="0" smtClean="0"/>
              <a:t>Log volume </a:t>
            </a:r>
            <a:r>
              <a:rPr lang="en-US" dirty="0" smtClean="0">
                <a:sym typeface="Wingdings" pitchFamily="2" charset="2"/>
              </a:rPr>
              <a:t> write-buffer helps to absorb them, and hide their latency from the application.</a:t>
            </a:r>
            <a:r>
              <a:rPr lang="en-US" baseline="0" dirty="0" smtClean="0">
                <a:sym typeface="Wingdings" pitchFamily="2" charset="2"/>
              </a:rPr>
              <a:t> </a:t>
            </a:r>
          </a:p>
          <a:p>
            <a:r>
              <a:rPr lang="en-US" baseline="0" dirty="0" smtClean="0">
                <a:sym typeface="Wingdings" pitchFamily="2" charset="2"/>
              </a:rPr>
              <a:t>If we disable write-cache on ARC-1680, this effect becomes evident. </a:t>
            </a:r>
          </a:p>
          <a:p>
            <a:r>
              <a:rPr lang="en-US" baseline="0" dirty="0" smtClean="0">
                <a:sym typeface="Wingdings" pitchFamily="2" charset="2"/>
              </a:rPr>
              <a:t>Even without write-cache, DARC (marginally) achieves the “1000 IOPS” performance goal with EDC checks enabled. With versioning enabled, DARC misses the target IOPS score (~ 950 IOPS) … but still this is better than the performance of ARC-1680 in write-through mode (~930). With write-back caching, ARC-1680 achieves ~1478 IOPS. </a:t>
            </a:r>
            <a:endParaRPr lang="en-US" dirty="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summary, we have designed and implemented two data protection features</a:t>
            </a:r>
            <a:r>
              <a:rPr lang="en-US" baseline="0" dirty="0" smtClean="0"/>
              <a:t> within a controller: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-persistent checksums for integrity protection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-versioning of storage volumes, to protect against human errors.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From our experiments, on real hardware, we have found the overhead of EDC checking to be in the range</a:t>
            </a:r>
            <a:r>
              <a:rPr lang="en-US" baseline="0" dirty="0" smtClean="0"/>
              <a:t> of 12 to 20%, depending on the number of concurrent I/Os. Versioning adds a further overhead, in the range of 2.5 to 5%, depending on the number &amp; size of writes.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conclude, here is a listing of the lessons derived from our prototyping effort:</a:t>
            </a:r>
          </a:p>
          <a:p>
            <a:pPr>
              <a:buFontTx/>
              <a:buChar char="-"/>
            </a:pPr>
            <a:r>
              <a:rPr lang="en-US" baseline="0" dirty="0" smtClean="0"/>
              <a:t>CPU overhead at the controller is an important limitation, much more than the capabilities of the system interconnect that provides host connectivity</a:t>
            </a:r>
          </a:p>
          <a:p>
            <a:pPr>
              <a:buFontTx/>
              <a:buChar char="-"/>
            </a:pPr>
            <a:r>
              <a:rPr lang="en-US" baseline="0" dirty="0" smtClean="0"/>
              <a:t>We expect CPU overhead to become critical as we expect more operations on data in the common I/O path</a:t>
            </a:r>
          </a:p>
          <a:p>
            <a:pPr>
              <a:buFontTx/>
              <a:buChar char="-"/>
            </a:pPr>
            <a:r>
              <a:rPr lang="en-US" baseline="0" dirty="0" smtClean="0"/>
              <a:t>We always need to consider ways to offload, or even eliminate, work from the controller CPU.</a:t>
            </a:r>
          </a:p>
          <a:p>
            <a:pPr>
              <a:buFontTx/>
              <a:buChar char="-"/>
            </a:pPr>
            <a:r>
              <a:rPr lang="en-US" baseline="0" dirty="0" smtClean="0"/>
              <a:t>It is essential to be aware of data-path intricacies, especially to overlap transfers:</a:t>
            </a:r>
          </a:p>
          <a:p>
            <a:pPr>
              <a:buFontTx/>
              <a:buChar char="-"/>
            </a:pPr>
            <a:r>
              <a:rPr lang="en-US" baseline="0" dirty="0" smtClean="0"/>
              <a:t>To/from host … as well as to/from storage devices.</a:t>
            </a:r>
          </a:p>
          <a:p>
            <a:pPr>
              <a:buFontTx/>
              <a:buChar char="-"/>
            </a:pPr>
            <a:r>
              <a:rPr lang="en-US" baseline="0" dirty="0" smtClean="0"/>
              <a:t>We see an emerging need for handling persistent metadata in the common I/O path, as a response to more demanding data protection requirements.</a:t>
            </a:r>
            <a:endParaRPr lang="en-US" dirty="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your attention, I’d be glad to answer any questions.</a:t>
            </a:r>
            <a:endParaRPr lang="en-US" dirty="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stored</a:t>
            </a:r>
            <a:r>
              <a:rPr lang="en-US" baseline="0" dirty="0" smtClean="0"/>
              <a:t> checksum does not match the computed, we proceed to check the mirror copies. This requires the capability to map the “virtual” block# to physical block locations, on the devices that make up the RAID-10 volume. After this map is made available, the mirror copies of the referenced block are retrieved and their corresponding checksums are computed. These checksums are then compared to one another. If they match, we update the stored checksum and proceed to complete the read request. Otherwise, if one of them matches the stored checksum, we proceed to re-issue the original read request, after synchronizing the mirror copies. </a:t>
            </a:r>
            <a:endParaRPr lang="en-US" dirty="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Memory management on the controller is getting</a:t>
            </a:r>
            <a:r>
              <a:rPr lang="en-US" baseline="0" dirty="0" smtClean="0"/>
              <a:t> even more complex: </a:t>
            </a:r>
            <a:r>
              <a:rPr lang="en-US" b="1" baseline="0" dirty="0" smtClean="0"/>
              <a:t>Intel </a:t>
            </a:r>
            <a:r>
              <a:rPr lang="en-US" b="1" baseline="0" dirty="0" err="1" smtClean="0"/>
              <a:t>Xscale</a:t>
            </a:r>
            <a:r>
              <a:rPr lang="en-US" b="1" baseline="0" dirty="0" smtClean="0"/>
              <a:t> is a non-coherent architecture</a:t>
            </a:r>
            <a:r>
              <a:rPr lang="en-US" baseline="0" dirty="0" smtClean="0"/>
              <a:t>!</a:t>
            </a:r>
          </a:p>
          <a:p>
            <a:r>
              <a:rPr lang="en-US" b="1" baseline="0" dirty="0" smtClean="0"/>
              <a:t>Two properties to be set per memory region: cacheable?  Write-combining enabled?</a:t>
            </a:r>
          </a:p>
          <a:p>
            <a:r>
              <a:rPr lang="en-US" baseline="0" dirty="0" smtClean="0"/>
              <a:t>Specific choices in our prototype …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34</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summary of the prototype design, as presented so far … </a:t>
            </a:r>
          </a:p>
        </p:txBody>
      </p:sp>
      <p:sp>
        <p:nvSpPr>
          <p:cNvPr id="4" name="Slide Number Placeholder 3"/>
          <p:cNvSpPr>
            <a:spLocks noGrp="1"/>
          </p:cNvSpPr>
          <p:nvPr>
            <p:ph type="sldNum" sz="quarter" idx="10"/>
          </p:nvPr>
        </p:nvSpPr>
        <p:spPr/>
        <p:txBody>
          <a:bodyPr/>
          <a:lstStyle/>
          <a:p>
            <a:pPr>
              <a:defRPr/>
            </a:pPr>
            <a:fld id="{3FC01295-ED6D-4499-A587-9DADACCF43AE}" type="slidenum">
              <a:rPr lang="en-US" smtClean="0"/>
              <a:pPr>
                <a:defRPr/>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Controller</a:t>
            </a:r>
            <a:r>
              <a:rPr lang="en-US" baseline="0" dirty="0" smtClean="0"/>
              <a:t> does DMA transfers to/from Host, while Host issues commands PIO. </a:t>
            </a:r>
          </a:p>
          <a:p>
            <a:r>
              <a:rPr lang="en-US" b="1" baseline="0" dirty="0" smtClean="0"/>
              <a:t>Impact of “interfering PIO” on DMA throughput is significant!</a:t>
            </a:r>
          </a:p>
          <a:p>
            <a:endParaRPr lang="en-US" dirty="0" smtClean="0"/>
          </a:p>
          <a:p>
            <a:r>
              <a:rPr lang="en-US" b="1" dirty="0" smtClean="0"/>
              <a:t>To-Host:   1.6 GB/sec</a:t>
            </a:r>
            <a:r>
              <a:rPr lang="en-US" b="1" baseline="0" dirty="0" smtClean="0"/>
              <a:t> </a:t>
            </a:r>
            <a:r>
              <a:rPr lang="en-US" b="1" baseline="0" dirty="0" smtClean="0">
                <a:sym typeface="Wingdings" pitchFamily="2" charset="2"/>
              </a:rPr>
              <a:t> &lt; 0.5% degradation, </a:t>
            </a:r>
            <a:r>
              <a:rPr lang="en-US" b="1" dirty="0" smtClean="0"/>
              <a:t>From-Host:</a:t>
            </a:r>
            <a:r>
              <a:rPr lang="en-US" b="1" baseline="0" dirty="0" smtClean="0"/>
              <a:t>  1.3 GB/sec </a:t>
            </a:r>
            <a:r>
              <a:rPr lang="en-US" b="1" baseline="0" dirty="0" smtClean="0">
                <a:sym typeface="Wingdings" pitchFamily="2" charset="2"/>
              </a:rPr>
              <a:t> 0.8 GB/sec, </a:t>
            </a:r>
            <a:r>
              <a:rPr lang="en-US" b="1" baseline="0" dirty="0" smtClean="0"/>
              <a:t>Two-way: 2 GB/sec </a:t>
            </a:r>
            <a:r>
              <a:rPr lang="en-US" b="1" baseline="0" dirty="0" smtClean="0">
                <a:sym typeface="Wingdings" pitchFamily="2" charset="2"/>
              </a:rPr>
              <a:t> 1 GB/sec</a:t>
            </a:r>
          </a:p>
          <a:p>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38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IP348, interrupts &amp; context-switch</a:t>
            </a:r>
            <a:r>
              <a:rPr lang="en-US" baseline="0" dirty="0" smtClean="0"/>
              <a:t> are quite fast. </a:t>
            </a:r>
          </a:p>
          <a:p>
            <a:r>
              <a:rPr lang="en-US" b="1" baseline="0" dirty="0" smtClean="0"/>
              <a:t>PIO-Read from-Host is expensive !</a:t>
            </a:r>
          </a:p>
          <a:p>
            <a:r>
              <a:rPr lang="en-US" b="0" baseline="0" dirty="0" smtClean="0"/>
              <a:t>A PIO-Write to-Host costs 140 cycles … whereas a PIO-Read from-Host costs over 800 cycles.</a:t>
            </a:r>
          </a:p>
          <a:p>
            <a:r>
              <a:rPr lang="en-US" b="0" baseline="0" dirty="0" smtClean="0"/>
              <a:t>Concurrently with DMA to-Host, PIO-Read costs more than 4000 cycles, or even 6000 cycles with contending PIO-Writes from the Host.</a:t>
            </a:r>
            <a:endParaRPr lang="en-US" b="0"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39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increasing</a:t>
            </a:r>
            <a:r>
              <a:rPr lang="en-US" baseline="0" dirty="0" smtClean="0"/>
              <a:t> capacity, the rate of failures in storage devices increases as well. RAID technology masks device failures, assuming that the data is available in pristine condition. With the possibility of data corruption, other forms of data protection become necessary as well:</a:t>
            </a:r>
          </a:p>
          <a:p>
            <a:pPr>
              <a:buFontTx/>
              <a:buChar char="-"/>
            </a:pPr>
            <a:r>
              <a:rPr lang="en-US" baseline="0" dirty="0" smtClean="0"/>
              <a:t>Versioning, to recover from user errors</a:t>
            </a:r>
          </a:p>
          <a:p>
            <a:pPr>
              <a:buFontTx/>
              <a:buChar char="-"/>
            </a:pPr>
            <a:r>
              <a:rPr lang="en-US" baseline="0" dirty="0" smtClean="0"/>
              <a:t>Checksums, to protect against silent data corruption events</a:t>
            </a:r>
          </a:p>
          <a:p>
            <a:pPr>
              <a:buFontTx/>
              <a:buNone/>
            </a:pPr>
            <a:r>
              <a:rPr lang="en-US" baseline="0" dirty="0" smtClean="0"/>
              <a:t>These additional data protection techniques need persistent state (”metadata”), to be maintained &amp; accessed at high I/O rates along the common I/O path. </a:t>
            </a:r>
          </a:p>
          <a:p>
            <a:pPr>
              <a:buFontTx/>
              <a:buNone/>
            </a:pPr>
            <a:endParaRPr lang="en-US" baseline="0" dirty="0" smtClean="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Thread</a:t>
            </a:r>
            <a:r>
              <a:rPr lang="en-US" b="1" baseline="0" dirty="0" smtClean="0"/>
              <a:t> s</a:t>
            </a:r>
            <a:r>
              <a:rPr lang="en-US" b="1" dirty="0" smtClean="0"/>
              <a:t>cheduling matters at high</a:t>
            </a:r>
            <a:r>
              <a:rPr lang="en-US" b="1" baseline="0" dirty="0" smtClean="0"/>
              <a:t> I/O rates </a:t>
            </a:r>
            <a:r>
              <a:rPr lang="en-US" baseline="0" dirty="0" smtClean="0">
                <a:sym typeface="Wingdings" pitchFamily="2" charset="2"/>
              </a:rPr>
              <a:t> With FIFO scheduler, we reach the limit of 8 SAS drives (1 GB/sec).</a:t>
            </a:r>
          </a:p>
          <a:p>
            <a:r>
              <a:rPr lang="en-US" baseline="0" dirty="0" smtClean="0">
                <a:sym typeface="Wingdings" pitchFamily="2" charset="2"/>
              </a:rPr>
              <a:t>With fair-share scheduler, we achieve 20% less throughput.</a:t>
            </a:r>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40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Here is a somewhat simplified view</a:t>
            </a:r>
            <a:r>
              <a:rPr lang="en-US" b="1" baseline="0" dirty="0" smtClean="0"/>
              <a:t> of the I/O processing within the controller. </a:t>
            </a:r>
          </a:p>
          <a:p>
            <a:r>
              <a:rPr lang="en-US" u="sng" baseline="0" dirty="0" smtClean="0"/>
              <a:t>5 stages (details will follow later, specifically for reads &amp; writes)</a:t>
            </a:r>
            <a:r>
              <a:rPr lang="en-US" baseline="0" dirty="0" smtClean="0"/>
              <a:t>:</a:t>
            </a:r>
          </a:p>
          <a:p>
            <a:r>
              <a:rPr lang="en-US" dirty="0" smtClean="0"/>
              <a:t>ISSUE </a:t>
            </a:r>
            <a:r>
              <a:rPr lang="en-US" dirty="0" smtClean="0">
                <a:sym typeface="Wingdings" pitchFamily="2" charset="2"/>
              </a:rPr>
              <a:t> interactions with Host (pickup of SCSI</a:t>
            </a:r>
            <a:r>
              <a:rPr lang="en-US" baseline="0" dirty="0" smtClean="0">
                <a:sym typeface="Wingdings" pitchFamily="2" charset="2"/>
              </a:rPr>
              <a:t> commands, forwarding of completions)</a:t>
            </a:r>
          </a:p>
          <a:p>
            <a:r>
              <a:rPr lang="en-US" baseline="0" dirty="0" smtClean="0">
                <a:sym typeface="Wingdings" pitchFamily="2" charset="2"/>
              </a:rPr>
              <a:t>BIO  issue I/O requests to Linux block-layer </a:t>
            </a:r>
          </a:p>
          <a:p>
            <a:r>
              <a:rPr lang="en-US" baseline="0" dirty="0" smtClean="0">
                <a:sym typeface="Wingdings" pitchFamily="2" charset="2"/>
              </a:rPr>
              <a:t>END_IO  after block-layer completion, take steps to send SCSI completion and data to Host</a:t>
            </a:r>
          </a:p>
          <a:p>
            <a:r>
              <a:rPr lang="en-US" baseline="0" dirty="0" smtClean="0">
                <a:sym typeface="Wingdings" pitchFamily="2" charset="2"/>
              </a:rPr>
              <a:t>DATA (separate for reads &amp; writes)  DMA to/from Host, wait for DMA transfer completion</a:t>
            </a:r>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42</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DMA</a:t>
            </a:r>
            <a:r>
              <a:rPr lang="en-US" baseline="0" dirty="0" smtClean="0"/>
              <a:t> is offered by specialized hardware engines. A specific case-study is the ADMA units in IOP348.</a:t>
            </a:r>
          </a:p>
          <a:p>
            <a:r>
              <a:rPr lang="en-US" baseline="0" dirty="0" smtClean="0"/>
              <a:t>The hardware unit’s interface is as follows:</a:t>
            </a:r>
          </a:p>
          <a:p>
            <a:r>
              <a:rPr lang="en-US" baseline="0" dirty="0" smtClean="0"/>
              <a:t>-Chain of transfer descriptors, i.e. (DST,SRC,LENGTH,CTRL-FLAGS) </a:t>
            </a:r>
            <a:r>
              <a:rPr lang="en-US" baseline="0" dirty="0" err="1" smtClean="0"/>
              <a:t>tuples</a:t>
            </a:r>
            <a:r>
              <a:rPr lang="en-US" baseline="0" dirty="0" smtClean="0"/>
              <a:t> </a:t>
            </a:r>
          </a:p>
          <a:p>
            <a:r>
              <a:rPr lang="en-US" b="1" baseline="0" dirty="0" smtClean="0"/>
              <a:t>-kept in controller memory – can be dynamically expanded. Hint that this is crucial for performance!</a:t>
            </a:r>
          </a:p>
          <a:p>
            <a:r>
              <a:rPr lang="en-US" baseline="0" dirty="0" smtClean="0"/>
              <a:t>How do we detect DMA transfer completion? ADMA reports idle/running, and the address of the currently-executing transfer descriptor.</a:t>
            </a:r>
          </a:p>
          <a:p>
            <a:r>
              <a:rPr lang="en-US" baseline="0" dirty="0" smtClean="0"/>
              <a:t>So, we need to correlate transfer-descriptors with transfer addresses. Transfers may complete out-of-order.</a:t>
            </a:r>
          </a:p>
          <a:p>
            <a:r>
              <a:rPr lang="en-US" b="1" baseline="0" dirty="0" smtClean="0"/>
              <a:t>Ring-buffer of pre-allocated transfer descriptors </a:t>
            </a:r>
            <a:r>
              <a:rPr lang="en-US" baseline="0" dirty="0" smtClean="0">
                <a:sym typeface="Wingdings" pitchFamily="2" charset="2"/>
              </a:rPr>
              <a:t> again, a memory allocation concern is addressed statically, by design.</a:t>
            </a:r>
            <a:endParaRPr lang="en-US" baseline="0" dirty="0" smtClean="0"/>
          </a:p>
          <a:p>
            <a:r>
              <a:rPr lang="en-US" baseline="0" dirty="0" smtClean="0"/>
              <a:t>API: </a:t>
            </a:r>
            <a:r>
              <a:rPr lang="en-US" baseline="0" dirty="0" err="1" smtClean="0"/>
              <a:t>post_DMA_transfer</a:t>
            </a:r>
            <a:r>
              <a:rPr lang="en-US" baseline="0" dirty="0" smtClean="0"/>
              <a:t>() </a:t>
            </a:r>
            <a:r>
              <a:rPr lang="en-US" baseline="0" dirty="0" smtClean="0">
                <a:sym typeface="Wingdings" pitchFamily="2" charset="2"/>
              </a:rPr>
              <a:t> returns descriptor-ID (position in ring-buffer), </a:t>
            </a:r>
            <a:r>
              <a:rPr lang="en-US" baseline="0" dirty="0" err="1" smtClean="0">
                <a:sym typeface="Wingdings" pitchFamily="2" charset="2"/>
              </a:rPr>
              <a:t>is_DMA_transfer_finished</a:t>
            </a:r>
            <a:r>
              <a:rPr lang="en-US" baseline="0" dirty="0" smtClean="0">
                <a:sym typeface="Wingdings" pitchFamily="2" charset="2"/>
              </a:rPr>
              <a:t>() returns true/false</a:t>
            </a:r>
            <a:endParaRPr lang="en-US" dirty="0"/>
          </a:p>
        </p:txBody>
      </p:sp>
      <p:sp>
        <p:nvSpPr>
          <p:cNvPr id="4" name="Slide Number Placeholder 3"/>
          <p:cNvSpPr>
            <a:spLocks noGrp="1"/>
          </p:cNvSpPr>
          <p:nvPr>
            <p:ph type="sldNum" sz="quarter" idx="10"/>
          </p:nvPr>
        </p:nvSpPr>
        <p:spPr/>
        <p:txBody>
          <a:bodyPr/>
          <a:lstStyle/>
          <a:p>
            <a:pPr>
              <a:defRPr/>
            </a:pPr>
            <a:fld id="{3FC01295-ED6D-4499-A587-9DADACCF43AE}" type="slidenum">
              <a:rPr lang="en-US" smtClean="0"/>
              <a:pPr>
                <a:defRPr/>
              </a:pPr>
              <a:t>43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see how commands</a:t>
            </a:r>
            <a:r>
              <a:rPr lang="en-US" baseline="0" dirty="0" smtClean="0"/>
              <a:t> are handled – using DMA, and using PIO. </a:t>
            </a:r>
            <a:r>
              <a:rPr lang="en-US" u="sng" baseline="0" dirty="0" smtClean="0"/>
              <a:t>Completions are similar</a:t>
            </a:r>
            <a:r>
              <a:rPr lang="en-US" baseline="0" dirty="0" smtClean="0"/>
              <a:t>.</a:t>
            </a:r>
          </a:p>
          <a:p>
            <a:r>
              <a:rPr lang="en-US" b="1" dirty="0" smtClean="0"/>
              <a:t>To facilitate interactions, we organize commands in fixed-length</a:t>
            </a:r>
            <a:r>
              <a:rPr lang="en-US" b="1" baseline="0" dirty="0" smtClean="0"/>
              <a:t> ring </a:t>
            </a:r>
            <a:r>
              <a:rPr lang="en-US" b="1" dirty="0" smtClean="0"/>
              <a:t>FIFO</a:t>
            </a:r>
            <a:r>
              <a:rPr lang="en-US" dirty="0" smtClean="0"/>
              <a:t>. Host enqueues</a:t>
            </a:r>
            <a:r>
              <a:rPr lang="en-US" baseline="0" dirty="0" smtClean="0"/>
              <a:t> commands for the Controller to pick-up &amp; service. </a:t>
            </a:r>
            <a:r>
              <a:rPr lang="en-US" dirty="0" smtClean="0"/>
              <a:t>Commands are represented as FIFO elements (fixed-size).</a:t>
            </a:r>
            <a:r>
              <a:rPr lang="en-US" baseline="0" dirty="0" smtClean="0"/>
              <a:t> </a:t>
            </a:r>
            <a:r>
              <a:rPr lang="en-US" b="1" baseline="0" dirty="0" smtClean="0"/>
              <a:t>This design also has an important memory-allocation aspect: FIFOs are statically allocated, and can be used in constant-time without dynamic memory allocation.</a:t>
            </a:r>
          </a:p>
          <a:p>
            <a:pPr>
              <a:buFontTx/>
              <a:buChar char="-"/>
            </a:pPr>
            <a:r>
              <a:rPr lang="en-US" dirty="0" smtClean="0"/>
              <a:t>Controller needs to initiate DMA between head-tail positions from the host </a:t>
            </a:r>
            <a:r>
              <a:rPr lang="en-US" b="1" dirty="0" smtClean="0"/>
              <a:t>to</a:t>
            </a:r>
            <a:r>
              <a:rPr lang="en-US" b="1" baseline="0" dirty="0" smtClean="0"/>
              <a:t> its own “mirror copy” of the FIFO. </a:t>
            </a:r>
          </a:p>
          <a:p>
            <a:pPr>
              <a:buFontTx/>
              <a:buChar char="-"/>
            </a:pPr>
            <a:r>
              <a:rPr lang="en-US" b="1" baseline="0" dirty="0" smtClean="0"/>
              <a:t>Host &amp; Controller need not keep their (head, tail) values in perfect synchrony.</a:t>
            </a:r>
          </a:p>
          <a:p>
            <a:pPr>
              <a:buFontTx/>
              <a:buChar char="-"/>
            </a:pPr>
            <a:r>
              <a:rPr lang="en-US" baseline="0" dirty="0" smtClean="0"/>
              <a:t>Host needs to know controller’s head value, so as to determine if it is safe to reclaim FIFO elements on its side.</a:t>
            </a:r>
          </a:p>
          <a:p>
            <a:pPr>
              <a:buFontTx/>
              <a:buChar char="-"/>
            </a:pPr>
            <a:r>
              <a:rPr lang="en-US" baseline="0" dirty="0" smtClean="0"/>
              <a:t>Host cannot simply “push” commands: Controller has to be the DMA initiator. Controller has to check from time to time if new commands are available </a:t>
            </a:r>
            <a:r>
              <a:rPr lang="en-US" baseline="0" dirty="0" smtClean="0">
                <a:sym typeface="Wingdings" pitchFamily="2" charset="2"/>
              </a:rPr>
              <a:t> Host or Controller may “starve” !</a:t>
            </a:r>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44</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host-initiated PIO, the operation of the Command FIFO becomes simpler.</a:t>
            </a:r>
          </a:p>
          <a:p>
            <a:r>
              <a:rPr lang="en-US" dirty="0" smtClean="0"/>
              <a:t>Host</a:t>
            </a:r>
            <a:r>
              <a:rPr lang="en-US" baseline="0" dirty="0" smtClean="0"/>
              <a:t> &amp; Controller still synchronize (</a:t>
            </a:r>
            <a:r>
              <a:rPr lang="en-US" baseline="0" dirty="0" err="1" smtClean="0"/>
              <a:t>head,tail</a:t>
            </a:r>
            <a:r>
              <a:rPr lang="en-US" baseline="0" dirty="0" smtClean="0"/>
              <a:t>) … but again, no tight synchrony is necessary.</a:t>
            </a:r>
          </a:p>
          <a:p>
            <a:r>
              <a:rPr lang="en-US" baseline="0" dirty="0" smtClean="0"/>
              <a:t>Host needs to know head at Controller, to avoid overwrite of pending commands if it fills-up the ring FIFO. </a:t>
            </a:r>
          </a:p>
          <a:p>
            <a:r>
              <a:rPr lang="en-US" b="1" baseline="0" dirty="0" smtClean="0"/>
              <a:t>Controller should not read values from Host </a:t>
            </a:r>
            <a:r>
              <a:rPr lang="en-US" baseline="0" dirty="0" smtClean="0"/>
              <a:t>(too expensive – see this later on, in micro-measurements). </a:t>
            </a:r>
          </a:p>
          <a:p>
            <a:r>
              <a:rPr lang="en-US" baseline="0" dirty="0" smtClean="0"/>
              <a:t>Rather, each side writes its own values (PIO-Write).</a:t>
            </a:r>
          </a:p>
          <a:p>
            <a:r>
              <a:rPr lang="en-US" baseline="0" dirty="0" smtClean="0"/>
              <a:t>Controller needs to know tail at host </a:t>
            </a:r>
            <a:r>
              <a:rPr lang="en-US" baseline="0" dirty="0" smtClean="0">
                <a:sym typeface="Wingdings" pitchFamily="2" charset="2"/>
              </a:rPr>
              <a:t> </a:t>
            </a:r>
            <a:r>
              <a:rPr lang="en-US" b="1" baseline="0" dirty="0" smtClean="0">
                <a:sym typeface="Wingdings" pitchFamily="2" charset="2"/>
              </a:rPr>
              <a:t>important optimization: </a:t>
            </a:r>
            <a:r>
              <a:rPr lang="en-US" b="0" baseline="0" dirty="0" smtClean="0">
                <a:sym typeface="Wingdings" pitchFamily="2" charset="2"/>
              </a:rPr>
              <a:t>Controller can find tail on its own … if Host marks-up valid commands.</a:t>
            </a:r>
            <a:endParaRPr lang="en-US" b="0"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45</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I/O commands are services in stages, with several events in each stage (</a:t>
            </a:r>
            <a:r>
              <a:rPr lang="en-US" dirty="0" err="1" smtClean="0"/>
              <a:t>e.g</a:t>
            </a:r>
            <a:r>
              <a:rPr lang="en-US" dirty="0" smtClean="0"/>
              <a:t>: DMA start/completion,</a:t>
            </a:r>
            <a:r>
              <a:rPr lang="en-US" baseline="0" dirty="0" smtClean="0"/>
              <a:t> disk i/o start/completion)</a:t>
            </a:r>
          </a:p>
          <a:p>
            <a:r>
              <a:rPr lang="en-US" b="1" baseline="0" dirty="0" smtClean="0"/>
              <a:t>Option #1 is to design an event-driven FSM. Option #2 is to design a thread-based system</a:t>
            </a:r>
            <a:r>
              <a:rPr lang="en-US" baseline="0" dirty="0" smtClean="0"/>
              <a:t>, where each threads incorporates handling several of the many events.</a:t>
            </a:r>
          </a:p>
          <a:p>
            <a:r>
              <a:rPr lang="en-US" baseline="0" dirty="0" smtClean="0"/>
              <a:t>In our prototype, we took Option #2, using full Linux OS. This gives us a </a:t>
            </a:r>
            <a:r>
              <a:rPr lang="en-US" b="1" baseline="0" dirty="0" smtClean="0"/>
              <a:t>programmable infrastructure </a:t>
            </a:r>
            <a:r>
              <a:rPr lang="en-US" baseline="0" dirty="0" smtClean="0"/>
              <a:t>to build advanced storage features more easily (in line with our goals in the prototype). However, with </a:t>
            </a:r>
            <a:r>
              <a:rPr lang="en-US" b="1" baseline="0" dirty="0" smtClean="0"/>
              <a:t>more software layers </a:t>
            </a:r>
            <a:r>
              <a:rPr lang="en-US" baseline="0" dirty="0" smtClean="0"/>
              <a:t>we have less control over timing of events and interactions.</a:t>
            </a:r>
          </a:p>
          <a:p>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48</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need to schedule threads … but what is the best</a:t>
            </a:r>
            <a:r>
              <a:rPr lang="en-US" baseline="0" dirty="0" smtClean="0"/>
              <a:t> scheduler to use? </a:t>
            </a:r>
          </a:p>
          <a:p>
            <a:r>
              <a:rPr lang="en-US" b="1" baseline="0" dirty="0" smtClean="0"/>
              <a:t>We found that the default fair-share scheduler is not the best choice </a:t>
            </a:r>
            <a:r>
              <a:rPr lang="en-US" baseline="0" dirty="0" smtClean="0">
                <a:sym typeface="Wingdings" pitchFamily="2" charset="2"/>
              </a:rPr>
              <a:t> often our threads would spend time essentially idling until pre-emption, </a:t>
            </a:r>
            <a:r>
              <a:rPr lang="en-US" b="1" baseline="0" dirty="0" smtClean="0">
                <a:sym typeface="Wingdings" pitchFamily="2" charset="2"/>
              </a:rPr>
              <a:t>in circumstances where it was definite that they could no longer make forward progress.</a:t>
            </a:r>
          </a:p>
          <a:p>
            <a:r>
              <a:rPr lang="en-US" b="0" baseline="0" dirty="0" smtClean="0">
                <a:sym typeface="Wingdings" pitchFamily="2" charset="2"/>
              </a:rPr>
              <a:t>We used the FIFO scheduling class of Linux, where threads run to completion or until they explicitly yield.</a:t>
            </a:r>
          </a:p>
          <a:p>
            <a:r>
              <a:rPr lang="en-US" b="0" baseline="0" dirty="0" smtClean="0">
                <a:sym typeface="Wingdings" pitchFamily="2" charset="2"/>
              </a:rPr>
              <a:t>We sketched-out a thread execution order that closely matches the actual sequence of events in the I/O path. Threads yield when a resource or a desired event is not yet available.</a:t>
            </a:r>
            <a:endParaRPr lang="en-US" b="0"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49</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 I/O controllers have an on-board cache. We</a:t>
            </a:r>
            <a:r>
              <a:rPr lang="en-US" baseline="0" dirty="0" smtClean="0"/>
              <a:t> have done some work in our prototype to incorporate a cache, and we will discuss the design issues involved. </a:t>
            </a:r>
          </a:p>
          <a:p>
            <a:r>
              <a:rPr lang="en-US" b="1" baseline="0" dirty="0" smtClean="0"/>
              <a:t>Cache on the controller serves 3 purposes:</a:t>
            </a:r>
          </a:p>
          <a:p>
            <a:r>
              <a:rPr lang="en-US" baseline="0" dirty="0" smtClean="0"/>
              <a:t>-temporal locality exploitation (if any)</a:t>
            </a:r>
          </a:p>
          <a:p>
            <a:r>
              <a:rPr lang="en-US" baseline="0" dirty="0" smtClean="0"/>
              <a:t>-spatial locality </a:t>
            </a:r>
            <a:r>
              <a:rPr lang="en-US" baseline="0" dirty="0" err="1" smtClean="0"/>
              <a:t>epxloitation</a:t>
            </a:r>
            <a:r>
              <a:rPr lang="en-US" baseline="0" dirty="0" smtClean="0"/>
              <a:t>, via read-ahead</a:t>
            </a:r>
          </a:p>
          <a:p>
            <a:r>
              <a:rPr lang="en-US" baseline="0" dirty="0" smtClean="0"/>
              <a:t>-coalescing of small writes</a:t>
            </a:r>
          </a:p>
          <a:p>
            <a:r>
              <a:rPr lang="en-US" b="1" baseline="0" dirty="0" smtClean="0"/>
              <a:t>Cache design intertwined with RAID implementation (distinction bet. Normal and Degraded-Mode operation)</a:t>
            </a:r>
            <a:endParaRPr lang="en-US" b="1"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50</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the</a:t>
            </a:r>
            <a:r>
              <a:rPr lang="en-US" baseline="0" dirty="0" smtClean="0"/>
              <a:t> list of design issues …</a:t>
            </a:r>
          </a:p>
          <a:p>
            <a:r>
              <a:rPr lang="en-US" b="1" baseline="0" dirty="0" err="1" smtClean="0"/>
              <a:t>Performance+Reliability</a:t>
            </a:r>
            <a:r>
              <a:rPr lang="en-US" b="1" baseline="0" dirty="0" smtClean="0"/>
              <a:t> is the key driver.</a:t>
            </a:r>
          </a:p>
          <a:p>
            <a:r>
              <a:rPr lang="en-US" b="0" baseline="0" dirty="0" smtClean="0"/>
              <a:t>Partial hits?</a:t>
            </a:r>
          </a:p>
          <a:p>
            <a:r>
              <a:rPr lang="en-US" b="0" baseline="0" dirty="0" smtClean="0"/>
              <a:t>Hit-under-miss?</a:t>
            </a:r>
          </a:p>
          <a:p>
            <a:r>
              <a:rPr lang="en-US" b="0" baseline="0" dirty="0" smtClean="0"/>
              <a:t>Contention cases for individual blocks?  Cache access involves several steps (accesses via both Host-side DMA &amp; device I/O)</a:t>
            </a:r>
          </a:p>
          <a:p>
            <a:endParaRPr lang="en-US" b="0"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51</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the specific design decisions in our prototype </a:t>
            </a:r>
            <a:r>
              <a:rPr lang="en-US" dirty="0" smtClean="0">
                <a:sym typeface="Wingdings" pitchFamily="2" charset="2"/>
              </a:rPr>
              <a:t> just enough to expose the performance issues, not</a:t>
            </a:r>
            <a:r>
              <a:rPr lang="en-US" baseline="0" dirty="0" smtClean="0">
                <a:sym typeface="Wingdings" pitchFamily="2" charset="2"/>
              </a:rPr>
              <a:t> “thorough” enough for the reliability concerns</a:t>
            </a:r>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52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work,</a:t>
            </a:r>
            <a:r>
              <a:rPr lang="en-US" baseline="0" dirty="0" smtClean="0"/>
              <a:t> we demonstrate by a prototype how data protection features can be implemented within a storage controller.</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Not the only option … but still quite attractive.</a:t>
            </a:r>
          </a:p>
          <a:p>
            <a:endParaRPr lang="en-US" dirty="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Overview of our controller prototype, which is built using real hardware:</a:t>
            </a:r>
          </a:p>
          <a:p>
            <a:r>
              <a:rPr lang="en-US" baseline="0" dirty="0" smtClean="0"/>
              <a:t>- SCSI-layer at Host &amp; its co-ordination with the controller’s firmware.</a:t>
            </a:r>
          </a:p>
          <a:p>
            <a:r>
              <a:rPr lang="en-US" baseline="0" dirty="0" smtClean="0"/>
              <a:t>- The controller’s firmware contains several layers, as described earlier.</a:t>
            </a:r>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53</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I will now proceed to discuss</a:t>
            </a:r>
            <a:r>
              <a:rPr lang="en-US" baseline="0" dirty="0" smtClean="0">
                <a:latin typeface="+mn-lt"/>
              </a:rPr>
              <a:t> our controller design – specifically, four issues that in effect determine the performance potential of the controller:</a:t>
            </a:r>
          </a:p>
          <a:p>
            <a:r>
              <a:rPr lang="en-US" baseline="0" dirty="0" smtClean="0">
                <a:latin typeface="+mn-lt"/>
              </a:rPr>
              <a:t>- Host-controller communication</a:t>
            </a:r>
          </a:p>
          <a:p>
            <a:pPr>
              <a:buFontTx/>
              <a:buChar char="-"/>
            </a:pPr>
            <a:r>
              <a:rPr lang="en-US" dirty="0" smtClean="0">
                <a:latin typeface="+mn-lt"/>
              </a:rPr>
              <a:t>Buffer mgmt</a:t>
            </a:r>
          </a:p>
          <a:p>
            <a:pPr>
              <a:buFontTx/>
              <a:buChar char="-"/>
            </a:pPr>
            <a:r>
              <a:rPr lang="en-US" dirty="0" smtClean="0">
                <a:latin typeface="+mn-lt"/>
              </a:rPr>
              <a:t>Scheduling</a:t>
            </a:r>
            <a:r>
              <a:rPr lang="en-US" baseline="0" dirty="0" smtClean="0">
                <a:latin typeface="+mn-lt"/>
              </a:rPr>
              <a:t> of processing &amp; data transfers</a:t>
            </a:r>
          </a:p>
          <a:p>
            <a:pPr>
              <a:buFontTx/>
              <a:buChar char="-"/>
            </a:pPr>
            <a:r>
              <a:rPr lang="en-US" baseline="0" dirty="0" smtClean="0">
                <a:latin typeface="+mn-lt"/>
              </a:rPr>
              <a:t>Storage virtualization services</a:t>
            </a:r>
          </a:p>
          <a:p>
            <a:pPr>
              <a:buFontTx/>
              <a:buNone/>
            </a:pPr>
            <a:endParaRPr lang="el-GR" dirty="0">
              <a:latin typeface="+mn-lt"/>
            </a:endParaRPr>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PIO </a:t>
            </a:r>
            <a:r>
              <a:rPr lang="en-US" dirty="0" smtClean="0">
                <a:sym typeface="Wingdings" pitchFamily="2" charset="2"/>
              </a:rPr>
              <a:t> simple (load/store instructions in specific memory regions), but incur CPU overhead. Not</a:t>
            </a:r>
            <a:r>
              <a:rPr lang="en-US" baseline="0" dirty="0" smtClean="0">
                <a:sym typeface="Wingdings" pitchFamily="2" charset="2"/>
              </a:rPr>
              <a:t> suitable for large data volumes.</a:t>
            </a:r>
            <a:endParaRPr lang="en-US" dirty="0" smtClean="0">
              <a:sym typeface="Wingdings" pitchFamily="2" charset="2"/>
            </a:endParaRPr>
          </a:p>
          <a:p>
            <a:r>
              <a:rPr lang="en-US" dirty="0" smtClean="0">
                <a:sym typeface="Wingdings" pitchFamily="2" charset="2"/>
              </a:rPr>
              <a:t>DMA  high throughput (at </a:t>
            </a:r>
            <a:r>
              <a:rPr lang="en-US" dirty="0" err="1" smtClean="0">
                <a:sym typeface="Wingdings" pitchFamily="2" charset="2"/>
              </a:rPr>
              <a:t>PCIe</a:t>
            </a:r>
            <a:r>
              <a:rPr lang="en-US" baseline="0" dirty="0" smtClean="0">
                <a:sym typeface="Wingdings" pitchFamily="2" charset="2"/>
              </a:rPr>
              <a:t> rates), but complex to initiate </a:t>
            </a:r>
            <a:r>
              <a:rPr lang="en-US" b="1" baseline="0" dirty="0" smtClean="0">
                <a:sym typeface="Wingdings" pitchFamily="2" charset="2"/>
              </a:rPr>
              <a:t>and to detect their completion.</a:t>
            </a:r>
          </a:p>
          <a:p>
            <a:r>
              <a:rPr lang="en-US" b="0" baseline="0" dirty="0" smtClean="0">
                <a:sym typeface="Wingdings" pitchFamily="2" charset="2"/>
              </a:rPr>
              <a:t>I/O command consists of SCSI CDB &amp; DMA segments, with host-side addresses.</a:t>
            </a:r>
          </a:p>
          <a:p>
            <a:r>
              <a:rPr lang="en-US" b="0" baseline="0" dirty="0" smtClean="0">
                <a:sym typeface="Wingdings" pitchFamily="2" charset="2"/>
              </a:rPr>
              <a:t>I/O completion consist of status-code &amp; reference to corresponding commands. </a:t>
            </a:r>
            <a:endParaRPr lang="en-US" b="0"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8</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far,</a:t>
            </a:r>
            <a:r>
              <a:rPr lang="en-US" baseline="0" dirty="0" smtClean="0"/>
              <a:t> we had to touch on memory allocation concerns: for DMA transfer descriptors, and command/completion transfers.</a:t>
            </a:r>
          </a:p>
          <a:p>
            <a:r>
              <a:rPr lang="en-US" dirty="0" smtClean="0"/>
              <a:t>What else is there? </a:t>
            </a:r>
          </a:p>
          <a:p>
            <a:r>
              <a:rPr lang="en-US" dirty="0" smtClean="0"/>
              <a:t>Scratch-space per I/O command, arbitrary</a:t>
            </a:r>
            <a:r>
              <a:rPr lang="en-US" baseline="0" dirty="0" smtClean="0"/>
              <a:t> DMA segment sizes</a:t>
            </a:r>
          </a:p>
          <a:p>
            <a:r>
              <a:rPr lang="en-US" baseline="0" dirty="0" smtClean="0"/>
              <a:t>Pre-allocated pool of fixed-size page-aligned chunks (4KB, 64KB)</a:t>
            </a:r>
          </a:p>
          <a:p>
            <a:r>
              <a:rPr lang="en-US" baseline="0" dirty="0" smtClean="0"/>
              <a:t>Trade-off between space-efficiency &amp; latency … </a:t>
            </a:r>
          </a:p>
          <a:p>
            <a:endParaRPr lang="en-US"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9</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20321C9-4BCC-468F-A460-CF7FEF2E64AC}"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Incorporating checksums in the</a:t>
            </a:r>
            <a:r>
              <a:rPr lang="en-US" b="1" baseline="0" dirty="0" smtClean="0"/>
              <a:t> common I/O path.</a:t>
            </a:r>
          </a:p>
          <a:p>
            <a:r>
              <a:rPr lang="en-US" b="0" baseline="0" dirty="0" smtClean="0"/>
              <a:t>- ADMA engine computes CRC32 value incrementally, as it transfers the data. So for writes, the NEW-WRITE context will initiate the DMA from-Host with the control bits set for CRC32 computation. The CRC32 value will be available upon DFMA completion, and will be stored in dedicated metadata space at the WRITE-COMPLETION stage.  </a:t>
            </a:r>
            <a:endParaRPr lang="en-US" b="0" dirty="0"/>
          </a:p>
        </p:txBody>
      </p:sp>
      <p:sp>
        <p:nvSpPr>
          <p:cNvPr id="4" name="Slide Number Placeholder 3"/>
          <p:cNvSpPr>
            <a:spLocks noGrp="1"/>
          </p:cNvSpPr>
          <p:nvPr>
            <p:ph type="sldNum" sz="quarter" idx="10"/>
          </p:nvPr>
        </p:nvSpPr>
        <p:spPr/>
        <p:txBody>
          <a:bodyPr/>
          <a:lstStyle/>
          <a:p>
            <a:fld id="{0AF156AC-F056-46A2-ACD0-A9A47F3DF6C3}" type="slidenum">
              <a:rPr lang="el-GR" smtClean="0"/>
              <a:pPr/>
              <a:t>12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2406650"/>
            <a:ext cx="6858000" cy="1403350"/>
          </a:xfr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none"/>
        </p:style>
        <p:txBody>
          <a:bodyPr anchor="t" anchorCtr="0"/>
          <a:lstStyle>
            <a:lvl1pPr algn="r">
              <a:defRPr sz="3200">
                <a:solidFill>
                  <a:schemeClr val="tx1"/>
                </a:solidFill>
                <a:latin typeface="Calibri" pitchFamily="34" charset="0"/>
              </a:defRPr>
            </a:lvl1pPr>
          </a:lstStyle>
          <a:p>
            <a:r>
              <a:rPr kumimoji="0" lang="en-US" smtClean="0"/>
              <a:t>Click to edit Master title style</a:t>
            </a:r>
            <a:endParaRPr kumimoji="0" lang="en-US" dirty="0"/>
          </a:p>
        </p:txBody>
      </p:sp>
      <p:sp>
        <p:nvSpPr>
          <p:cNvPr id="9" name="Subtitle 8"/>
          <p:cNvSpPr>
            <a:spLocks noGrp="1"/>
          </p:cNvSpPr>
          <p:nvPr>
            <p:ph type="subTitle" idx="1" hasCustomPrompt="1"/>
          </p:nvPr>
        </p:nvSpPr>
        <p:spPr>
          <a:xfrm>
            <a:off x="1219200" y="5293783"/>
            <a:ext cx="6858000" cy="802217"/>
          </a:xfr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none"/>
        </p:style>
        <p:txBody>
          <a:bodyPr>
            <a:normAutofit/>
          </a:bodyPr>
          <a:lstStyle>
            <a:lvl1pPr marL="0" indent="0" algn="r">
              <a:buNone/>
              <a:defRPr sz="2400">
                <a:solidFill>
                  <a:schemeClr val="tx1"/>
                </a:solidFill>
                <a:latin typeface="Calibri" pitchFamily="34" charset="0"/>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Affiliation</a:t>
            </a:r>
            <a:endParaRPr kumimoji="0" lang="en-US" dirty="0"/>
          </a:p>
        </p:txBody>
      </p:sp>
      <p:sp>
        <p:nvSpPr>
          <p:cNvPr id="22" name="Rectangle 21"/>
          <p:cNvSpPr/>
          <p:nvPr/>
        </p:nvSpPr>
        <p:spPr>
          <a:xfrm>
            <a:off x="904874" y="2482850"/>
            <a:ext cx="238125" cy="1321406"/>
          </a:xfrm>
          <a:prstGeom prst="rect">
            <a:avLst/>
          </a:prstGeom>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nchor="ctr"/>
          <a:lstStyle/>
          <a:p>
            <a:pPr algn="ctr" eaLnBrk="1" latinLnBrk="0" hangingPunct="1"/>
            <a:endParaRPr kumimoji="0" lang="en-US">
              <a:solidFill>
                <a:schemeClr val="tx1"/>
              </a:solidFill>
              <a:latin typeface="Calibri" pitchFamily="34" charset="0"/>
            </a:endParaRPr>
          </a:p>
        </p:txBody>
      </p:sp>
      <p:sp>
        <p:nvSpPr>
          <p:cNvPr id="32" name="Rectangle 31"/>
          <p:cNvSpPr/>
          <p:nvPr/>
        </p:nvSpPr>
        <p:spPr>
          <a:xfrm>
            <a:off x="914400" y="5334000"/>
            <a:ext cx="228600" cy="762000"/>
          </a:xfrm>
          <a:prstGeom prst="rect">
            <a:avLst/>
          </a:prstGeom>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nchor="ctr"/>
          <a:lstStyle/>
          <a:p>
            <a:pPr algn="ctr" eaLnBrk="1" latinLnBrk="0" hangingPunct="1"/>
            <a:endParaRPr kumimoji="0" lang="en-US">
              <a:solidFill>
                <a:schemeClr val="tx1"/>
              </a:solidFill>
              <a:latin typeface="Calibri" pitchFamily="34" charset="0"/>
            </a:endParaRPr>
          </a:p>
        </p:txBody>
      </p:sp>
      <p:sp>
        <p:nvSpPr>
          <p:cNvPr id="13" name="Rectangle 12"/>
          <p:cNvSpPr/>
          <p:nvPr/>
        </p:nvSpPr>
        <p:spPr>
          <a:xfrm>
            <a:off x="914400" y="4190999"/>
            <a:ext cx="228600" cy="838200"/>
          </a:xfrm>
          <a:prstGeom prst="rect">
            <a:avLst/>
          </a:prstGeom>
          <a:ln/>
          <a:effectLst>
            <a:outerShdw blurRad="50800" dist="38100" dir="2700000" algn="tl"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anchor="ctr"/>
          <a:lstStyle/>
          <a:p>
            <a:pPr algn="ctr" eaLnBrk="1" latinLnBrk="0" hangingPunct="1"/>
            <a:endParaRPr kumimoji="0" lang="en-US">
              <a:solidFill>
                <a:schemeClr val="tx1"/>
              </a:solidFill>
              <a:latin typeface="Calibri" pitchFamily="34" charset="0"/>
            </a:endParaRPr>
          </a:p>
        </p:txBody>
      </p:sp>
      <p:sp>
        <p:nvSpPr>
          <p:cNvPr id="15" name="Text Placeholder 14"/>
          <p:cNvSpPr>
            <a:spLocks noGrp="1"/>
          </p:cNvSpPr>
          <p:nvPr>
            <p:ph type="body" sz="quarter" idx="10" hasCustomPrompt="1"/>
          </p:nvPr>
        </p:nvSpPr>
        <p:spPr>
          <a:xfrm>
            <a:off x="1219200" y="4114799"/>
            <a:ext cx="6858000" cy="914401"/>
          </a:xfrm>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none"/>
        </p:style>
        <p:txBody>
          <a:bodyPr/>
          <a:lstStyle>
            <a:lvl1pPr algn="r">
              <a:buClr>
                <a:schemeClr val="accent2">
                  <a:lumMod val="75000"/>
                </a:schemeClr>
              </a:buClr>
              <a:buSzPct val="80000"/>
              <a:defRPr baseline="0">
                <a:solidFill>
                  <a:schemeClr val="tx1"/>
                </a:solidFill>
                <a:latin typeface="Calibri" pitchFamily="34" charset="0"/>
              </a:defRPr>
            </a:lvl1pPr>
          </a:lstStyle>
          <a:p>
            <a:pPr lvl="0"/>
            <a:r>
              <a:rPr lang="en-US" dirty="0" smtClean="0"/>
              <a:t>Click to edit Authors</a:t>
            </a:r>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143000"/>
            <a:ext cx="8458200" cy="5105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11" name="Date Placeholder 10"/>
          <p:cNvSpPr>
            <a:spLocks noGrp="1"/>
          </p:cNvSpPr>
          <p:nvPr>
            <p:ph type="dt" sz="half" idx="10"/>
          </p:nvPr>
        </p:nvSpPr>
        <p:spPr/>
        <p:txBody>
          <a:bodyPr/>
          <a:lstStyle/>
          <a:p>
            <a:pPr algn="r"/>
            <a:r>
              <a:rPr lang="en-US" smtClean="0"/>
              <a:t>19-May-2010</a:t>
            </a:r>
            <a:endParaRPr lang="el-GR" dirty="0"/>
          </a:p>
        </p:txBody>
      </p:sp>
      <p:sp>
        <p:nvSpPr>
          <p:cNvPr id="12" name="Slide Number Placeholder 11"/>
          <p:cNvSpPr>
            <a:spLocks noGrp="1"/>
          </p:cNvSpPr>
          <p:nvPr>
            <p:ph type="sldNum" sz="quarter" idx="11"/>
          </p:nvPr>
        </p:nvSpPr>
        <p:spPr/>
        <p:txBody>
          <a:bodyPr/>
          <a:lstStyle/>
          <a:p>
            <a:fld id="{47187905-9C84-4ADF-B872-3A8381EE4416}" type="slidenum">
              <a:rPr lang="el-GR" smtClean="0"/>
              <a:pPr/>
              <a:t>‹#›</a:t>
            </a:fld>
            <a:endParaRPr lang="el-GR"/>
          </a:p>
        </p:txBody>
      </p:sp>
      <p:sp>
        <p:nvSpPr>
          <p:cNvPr id="13" name="Footer Placeholder 12"/>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lvl1pPr>
              <a:defRPr>
                <a:latin typeface="Calibri" pitchFamily="34" charset="0"/>
              </a:defRPr>
            </a:lvl1pPr>
          </a:lstStyle>
          <a:p>
            <a:r>
              <a:rPr kumimoji="0" lang="en-US" smtClean="0"/>
              <a:t>Click to edit Master title style</a:t>
            </a:r>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latin typeface="Calibri" pitchFamily="34" charset="0"/>
            </a:endParaRPr>
          </a:p>
        </p:txBody>
      </p:sp>
      <p:sp>
        <p:nvSpPr>
          <p:cNvPr id="7" name="Date Placeholder 6"/>
          <p:cNvSpPr>
            <a:spLocks noGrp="1"/>
          </p:cNvSpPr>
          <p:nvPr>
            <p:ph type="dt" sz="half" idx="10"/>
          </p:nvPr>
        </p:nvSpPr>
        <p:spPr/>
        <p:txBody>
          <a:bodyPr/>
          <a:lstStyle/>
          <a:p>
            <a:pPr algn="r"/>
            <a:r>
              <a:rPr lang="en-US" smtClean="0"/>
              <a:t>19-May-2010</a:t>
            </a:r>
            <a:endParaRPr lang="el-GR" dirty="0"/>
          </a:p>
        </p:txBody>
      </p:sp>
      <p:sp>
        <p:nvSpPr>
          <p:cNvPr id="8" name="Slide Number Placeholder 7"/>
          <p:cNvSpPr>
            <a:spLocks noGrp="1"/>
          </p:cNvSpPr>
          <p:nvPr>
            <p:ph type="sldNum" sz="quarter" idx="11"/>
          </p:nvPr>
        </p:nvSpPr>
        <p:spPr/>
        <p:txBody>
          <a:bodyPr/>
          <a:lstStyle/>
          <a:p>
            <a:fld id="{47187905-9C84-4ADF-B872-3A8381EE4416}" type="slidenum">
              <a:rPr lang="el-GR" smtClean="0"/>
              <a:pPr/>
              <a:t>‹#›</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457200" y="1143000"/>
            <a:ext cx="4041648" cy="50139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143000"/>
            <a:ext cx="4207002" cy="501091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7"/>
          <p:cNvSpPr>
            <a:spLocks noGrp="1"/>
          </p:cNvSpPr>
          <p:nvPr>
            <p:ph type="dt" sz="half" idx="10"/>
          </p:nvPr>
        </p:nvSpPr>
        <p:spPr/>
        <p:txBody>
          <a:bodyPr/>
          <a:lstStyle/>
          <a:p>
            <a:pPr algn="r"/>
            <a:r>
              <a:rPr lang="en-US" smtClean="0"/>
              <a:t>19-May-2010</a:t>
            </a:r>
            <a:endParaRPr lang="el-GR" dirty="0"/>
          </a:p>
        </p:txBody>
      </p:sp>
      <p:sp>
        <p:nvSpPr>
          <p:cNvPr id="10" name="Slide Number Placeholder 9"/>
          <p:cNvSpPr>
            <a:spLocks noGrp="1"/>
          </p:cNvSpPr>
          <p:nvPr>
            <p:ph type="sldNum" sz="quarter" idx="11"/>
          </p:nvPr>
        </p:nvSpPr>
        <p:spPr/>
        <p:txBody>
          <a:bodyPr/>
          <a:lstStyle/>
          <a:p>
            <a:fld id="{47187905-9C84-4ADF-B872-3A8381EE4416}" type="slidenum">
              <a:rPr lang="el-GR" smtClean="0"/>
              <a:pPr/>
              <a:t>‹#›</a:t>
            </a:fld>
            <a:endParaRPr lang="el-GR"/>
          </a:p>
        </p:txBody>
      </p:sp>
      <p:sp>
        <p:nvSpPr>
          <p:cNvPr id="12" name="Footer Placeholder 11"/>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191000"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1910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lgn="r"/>
            <a:r>
              <a:rPr lang="en-US" smtClean="0"/>
              <a:t>19-May-2010</a:t>
            </a:r>
            <a:endParaRPr lang="el-GR" dirty="0"/>
          </a:p>
        </p:txBody>
      </p:sp>
      <p:sp>
        <p:nvSpPr>
          <p:cNvPr id="12" name="Slide Number Placeholder 11"/>
          <p:cNvSpPr>
            <a:spLocks noGrp="1"/>
          </p:cNvSpPr>
          <p:nvPr>
            <p:ph type="sldNum" sz="quarter" idx="11"/>
          </p:nvPr>
        </p:nvSpPr>
        <p:spPr/>
        <p:txBody>
          <a:bodyPr/>
          <a:lstStyle/>
          <a:p>
            <a:fld id="{47187905-9C84-4ADF-B872-3A8381EE4416}" type="slidenum">
              <a:rPr lang="el-GR" smtClean="0"/>
              <a:pPr/>
              <a:t>‹#›</a:t>
            </a:fld>
            <a:endParaRPr lang="el-GR"/>
          </a:p>
        </p:txBody>
      </p:sp>
      <p:sp>
        <p:nvSpPr>
          <p:cNvPr id="14" name="Footer Placeholder 13"/>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lgn="r"/>
            <a:r>
              <a:rPr lang="en-US" smtClean="0"/>
              <a:t>19-May-2010</a:t>
            </a:r>
            <a:endParaRPr lang="el-GR" dirty="0"/>
          </a:p>
        </p:txBody>
      </p:sp>
      <p:sp>
        <p:nvSpPr>
          <p:cNvPr id="6" name="Slide Number Placeholder 5"/>
          <p:cNvSpPr>
            <a:spLocks noGrp="1"/>
          </p:cNvSpPr>
          <p:nvPr>
            <p:ph type="sldNum" sz="quarter" idx="11"/>
          </p:nvPr>
        </p:nvSpPr>
        <p:spPr/>
        <p:txBody>
          <a:bodyPr/>
          <a:lstStyle/>
          <a:p>
            <a:fld id="{47187905-9C84-4ADF-B872-3A8381EE4416}" type="slidenum">
              <a:rPr lang="el-GR" smtClean="0"/>
              <a:pPr/>
              <a:t>‹#›</a:t>
            </a:fld>
            <a:endParaRPr lang="el-GR"/>
          </a:p>
        </p:txBody>
      </p:sp>
      <p:sp>
        <p:nvSpPr>
          <p:cNvPr id="7" name="Footer Placeholder 6"/>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838200"/>
          </a:xfrm>
          <a:prstGeom prst="rect">
            <a:avLst/>
          </a:prstGeom>
        </p:spPr>
        <p:txBody>
          <a:bodyPr vert="horz" anchor="b" anchorCtr="0">
            <a:normAutofit/>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143000"/>
            <a:ext cx="8458200" cy="4986528"/>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00800" y="6356350"/>
            <a:ext cx="1295400" cy="365760"/>
          </a:xfrm>
          <a:prstGeom prst="rect">
            <a:avLst/>
          </a:prstGeom>
        </p:spPr>
        <p:txBody>
          <a:bodyPr vert="horz"/>
          <a:lstStyle>
            <a:lvl1pPr algn="l" eaLnBrk="1" latinLnBrk="0" hangingPunct="1">
              <a:defRPr kumimoji="0" sz="1400">
                <a:solidFill>
                  <a:schemeClr val="tx2"/>
                </a:solidFill>
                <a:latin typeface="Calibri" pitchFamily="34" charset="0"/>
              </a:defRPr>
            </a:lvl1pPr>
          </a:lstStyle>
          <a:p>
            <a:pPr algn="r"/>
            <a:r>
              <a:rPr lang="en-US" smtClean="0"/>
              <a:t>19-May-2010</a:t>
            </a:r>
            <a:endParaRPr lang="el-GR" dirty="0"/>
          </a:p>
        </p:txBody>
      </p:sp>
      <p:sp>
        <p:nvSpPr>
          <p:cNvPr id="3" name="Footer Placeholder 2"/>
          <p:cNvSpPr>
            <a:spLocks noGrp="1"/>
          </p:cNvSpPr>
          <p:nvPr>
            <p:ph type="ftr" sz="quarter" idx="3"/>
          </p:nvPr>
        </p:nvSpPr>
        <p:spPr>
          <a:xfrm>
            <a:off x="2667000" y="6356350"/>
            <a:ext cx="3736848" cy="365760"/>
          </a:xfrm>
          <a:prstGeom prst="rect">
            <a:avLst/>
          </a:prstGeom>
        </p:spPr>
        <p:txBody>
          <a:bodyPr vert="horz"/>
          <a:lstStyle>
            <a:lvl1pPr algn="l" eaLnBrk="1" latinLnBrk="0" hangingPunct="1">
              <a:defRPr kumimoji="0" sz="1400">
                <a:solidFill>
                  <a:schemeClr val="tx2"/>
                </a:solidFill>
                <a:latin typeface="Calibri" pitchFamily="34" charset="0"/>
              </a:defRPr>
            </a:lvl1pPr>
          </a:lstStyle>
          <a:p>
            <a:pPr algn="ctr"/>
            <a:r>
              <a:rPr lang="en-US" smtClean="0"/>
              <a:t>SYSTOR 2010 - DARC</a:t>
            </a:r>
            <a:endParaRPr lang="el-GR"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latin typeface="Calibri" pitchFamily="34" charset="0"/>
              </a:defRPr>
            </a:lvl1pPr>
          </a:lstStyle>
          <a:p>
            <a:fld id="{47187905-9C84-4ADF-B872-3A8381EE4416}" type="slidenum">
              <a:rPr lang="el-GR" smtClean="0"/>
              <a:pPr/>
              <a:t>‹#›</a:t>
            </a:fld>
            <a:endParaRPr lang="el-G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Calibri" pitchFamily="34" charset="0"/>
            </a:endParaRPr>
          </a:p>
        </p:txBody>
      </p:sp>
      <p:sp>
        <p:nvSpPr>
          <p:cNvPr id="29" name="Straight Connector 28"/>
          <p:cNvSpPr>
            <a:spLocks noChangeShapeType="1"/>
          </p:cNvSpPr>
          <p:nvPr/>
        </p:nvSpPr>
        <p:spPr bwMode="auto">
          <a:xfrm>
            <a:off x="457200" y="10668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latin typeface="Calibri" pitchFamily="34" charset="0"/>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ln/>
        </p:spPr>
        <p:style>
          <a:lnRef idx="1">
            <a:schemeClr val="accent2"/>
          </a:lnRef>
          <a:fillRef idx="2">
            <a:schemeClr val="accent2"/>
          </a:fillRef>
          <a:effectRef idx="1">
            <a:schemeClr val="accent2"/>
          </a:effectRef>
          <a:fontRef idx="minor">
            <a:schemeClr val="dk1"/>
          </a:fontRef>
        </p:style>
        <p:txBody>
          <a:bodyPr anchor="ctr"/>
          <a:lstStyle/>
          <a:p>
            <a:pPr algn="ctr" eaLnBrk="1" latinLnBrk="0" hangingPunct="1"/>
            <a:endParaRPr kumimoji="0" lang="en-US">
              <a:latin typeface="Calibri" pitchFamily="34" charset="0"/>
            </a:endParaRPr>
          </a:p>
        </p:txBody>
      </p:sp>
      <p:pic>
        <p:nvPicPr>
          <p:cNvPr id="11" name="Picture 10" descr="logoForth.jpg"/>
          <p:cNvPicPr>
            <a:picLocks noChangeAspect="1"/>
          </p:cNvPicPr>
          <p:nvPr/>
        </p:nvPicPr>
        <p:blipFill>
          <a:blip r:embed="rId8" cstate="print"/>
          <a:stretch>
            <a:fillRect/>
          </a:stretch>
        </p:blipFill>
        <p:spPr>
          <a:xfrm>
            <a:off x="7772400" y="6400800"/>
            <a:ext cx="933058" cy="30480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Lst>
  <p:hf hdr="0" dt="0"/>
  <p:txStyles>
    <p:titleStyle>
      <a:lvl1pPr algn="l" rtl="0" eaLnBrk="1" latinLnBrk="0" hangingPunct="1">
        <a:spcBef>
          <a:spcPct val="0"/>
        </a:spcBef>
        <a:buNone/>
        <a:defRPr kumimoji="0" sz="3200" kern="1200">
          <a:solidFill>
            <a:schemeClr val="tx2"/>
          </a:solidFill>
          <a:latin typeface="Calibri" pitchFamily="34" charset="0"/>
          <a:ea typeface="+mj-ea"/>
          <a:cs typeface="Arial"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Calibri" pitchFamily="34" charset="0"/>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1"/>
          </a:solidFill>
          <a:latin typeface="Calibri" pitchFamily="34" charset="0"/>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Calibri" pitchFamily="34" charset="0"/>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Calibri" pitchFamily="34" charset="0"/>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Calibri" pitchFamily="34" charset="0"/>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Microsoft_Office_Excel_97-2003_Worksheet3.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3.xml"/><Relationship Id="rId1" Type="http://schemas.openxmlformats.org/officeDocument/2006/relationships/vmlDrawing" Target="../drawings/vmlDrawing4.v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oleObject" Target="../embeddings/Microsoft_Office_Excel_97-2003_Worksheet5.xls"/></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maraz@ics.forth.g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ics.forth.gr/carv/scalable" TargetMode="External"/><Relationship Id="rId4" Type="http://schemas.openxmlformats.org/officeDocument/2006/relationships/hyperlink" Target="http://www.ics.forth.gr/carv"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oleObject" Target="../embeddings/Microsoft_Office_Excel_97-2003_Worksheet6.xls"/></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oleObject" Target="../embeddings/Microsoft_Office_Excel_97-2003_Worksheet7.xls"/></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p:txBody>
          <a:bodyPr>
            <a:normAutofit/>
          </a:bodyPr>
          <a:lstStyle/>
          <a:p>
            <a:r>
              <a:rPr lang="en-US" i="1" dirty="0" smtClean="0"/>
              <a:t>DARC: Design and Evaluation of an I/O Controller for Data Protection</a:t>
            </a:r>
            <a:endParaRPr lang="el-GR" dirty="0" smtClean="0"/>
          </a:p>
        </p:txBody>
      </p:sp>
      <p:sp>
        <p:nvSpPr>
          <p:cNvPr id="203779" name="Rectangle 3"/>
          <p:cNvSpPr>
            <a:spLocks noGrp="1" noChangeArrowheads="1"/>
          </p:cNvSpPr>
          <p:nvPr>
            <p:ph type="subTitle" idx="1"/>
          </p:nvPr>
        </p:nvSpPr>
        <p:spPr/>
        <p:txBody>
          <a:bodyPr>
            <a:normAutofit fontScale="92500" lnSpcReduction="10000"/>
          </a:bodyPr>
          <a:lstStyle/>
          <a:p>
            <a:r>
              <a:rPr lang="en-US" dirty="0" smtClean="0"/>
              <a:t>Institute of Computer Science (ICS)</a:t>
            </a:r>
          </a:p>
          <a:p>
            <a:r>
              <a:rPr lang="en-US" dirty="0" smtClean="0"/>
              <a:t>Foundation for Research and Technology – Hellas (FORTH)</a:t>
            </a:r>
          </a:p>
        </p:txBody>
      </p:sp>
      <p:sp>
        <p:nvSpPr>
          <p:cNvPr id="12" name="Text Placeholder 11"/>
          <p:cNvSpPr>
            <a:spLocks noGrp="1"/>
          </p:cNvSpPr>
          <p:nvPr>
            <p:ph type="body" sz="quarter" idx="10"/>
          </p:nvPr>
        </p:nvSpPr>
        <p:spPr>
          <a:xfrm>
            <a:off x="1219200" y="4165600"/>
            <a:ext cx="6858000" cy="828676"/>
          </a:xfrm>
        </p:spPr>
        <p:txBody>
          <a:bodyPr>
            <a:normAutofit fontScale="25000" lnSpcReduction="20000"/>
          </a:bodyPr>
          <a:lstStyle/>
          <a:p>
            <a:pPr>
              <a:buNone/>
            </a:pPr>
            <a:r>
              <a:rPr lang="en-US" sz="8800" dirty="0" smtClean="0"/>
              <a:t>M. </a:t>
            </a:r>
            <a:r>
              <a:rPr lang="en-US" sz="8800" dirty="0" err="1" smtClean="0"/>
              <a:t>Fountoulakis</a:t>
            </a:r>
            <a:r>
              <a:rPr lang="en-US" sz="8800" u="sng" dirty="0" smtClean="0"/>
              <a:t>, M. </a:t>
            </a:r>
            <a:r>
              <a:rPr lang="en-US" sz="8800" u="sng" dirty="0" err="1" smtClean="0"/>
              <a:t>Marazakis</a:t>
            </a:r>
            <a:r>
              <a:rPr lang="en-US" sz="8800" dirty="0" smtClean="0"/>
              <a:t>, M. </a:t>
            </a:r>
            <a:r>
              <a:rPr lang="en-US" sz="8800" dirty="0" err="1" smtClean="0"/>
              <a:t>Flouris</a:t>
            </a:r>
            <a:r>
              <a:rPr lang="en-US" sz="8800" dirty="0" smtClean="0"/>
              <a:t>, and A. </a:t>
            </a:r>
            <a:r>
              <a:rPr lang="en-US" sz="8800" dirty="0" err="1" smtClean="0"/>
              <a:t>Bilas</a:t>
            </a:r>
            <a:endParaRPr lang="en-US" sz="8800" dirty="0" smtClean="0"/>
          </a:p>
          <a:p>
            <a:r>
              <a:rPr lang="en-US" sz="9600" dirty="0" smtClean="0"/>
              <a:t>{</a:t>
            </a:r>
            <a:r>
              <a:rPr lang="en-US" sz="9600" dirty="0" err="1" smtClean="0"/>
              <a:t>mfundul,maraz,flouris,bilas</a:t>
            </a:r>
            <a:r>
              <a:rPr lang="en-US" sz="9600" dirty="0" smtClean="0"/>
              <a:t>}@</a:t>
            </a:r>
            <a:r>
              <a:rPr lang="en-US" sz="9600" dirty="0" err="1" smtClean="0"/>
              <a:t>ics.forth.gr</a:t>
            </a:r>
            <a:endParaRPr lang="en-US" sz="9600" dirty="0" smtClean="0"/>
          </a:p>
          <a:p>
            <a:endParaRPr lang="el-GR" dirty="0"/>
          </a:p>
        </p:txBody>
      </p:sp>
      <p:pic>
        <p:nvPicPr>
          <p:cNvPr id="5" name="Picture 4" descr="storage.jpg"/>
          <p:cNvPicPr>
            <a:picLocks noChangeAspect="1"/>
          </p:cNvPicPr>
          <p:nvPr/>
        </p:nvPicPr>
        <p:blipFill>
          <a:blip r:embed="rId3" cstate="print"/>
          <a:stretch>
            <a:fillRect/>
          </a:stretch>
        </p:blipFill>
        <p:spPr>
          <a:xfrm>
            <a:off x="1219200" y="666750"/>
            <a:ext cx="6858000" cy="1238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logoForth.jpg"/>
          <p:cNvPicPr>
            <a:picLocks noChangeAspect="1"/>
          </p:cNvPicPr>
          <p:nvPr/>
        </p:nvPicPr>
        <p:blipFill>
          <a:blip r:embed="rId4" cstate="print"/>
          <a:stretch>
            <a:fillRect/>
          </a:stretch>
        </p:blipFill>
        <p:spPr>
          <a:xfrm>
            <a:off x="3029342" y="5334000"/>
            <a:ext cx="933058" cy="3048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dirty="0" smtClean="0"/>
              <a:t>Buffer Management</a:t>
            </a:r>
            <a:endParaRPr lang="el-GR" dirty="0" smtClean="0"/>
          </a:p>
        </p:txBody>
      </p:sp>
      <p:sp>
        <p:nvSpPr>
          <p:cNvPr id="24580" name="Rectangle 3"/>
          <p:cNvSpPr>
            <a:spLocks noGrp="1" noChangeArrowheads="1"/>
          </p:cNvSpPr>
          <p:nvPr>
            <p:ph type="body" idx="1"/>
          </p:nvPr>
        </p:nvSpPr>
        <p:spPr/>
        <p:txBody>
          <a:bodyPr>
            <a:normAutofit/>
          </a:bodyPr>
          <a:lstStyle/>
          <a:p>
            <a:pPr eaLnBrk="1" hangingPunct="1">
              <a:lnSpc>
                <a:spcPct val="80000"/>
              </a:lnSpc>
            </a:pPr>
            <a:r>
              <a:rPr lang="en-US" sz="2800" dirty="0" smtClean="0"/>
              <a:t>Buffer pools</a:t>
            </a:r>
          </a:p>
          <a:p>
            <a:pPr lvl="1" eaLnBrk="1" hangingPunct="1">
              <a:lnSpc>
                <a:spcPct val="80000"/>
              </a:lnSpc>
            </a:pPr>
            <a:r>
              <a:rPr lang="en-US" sz="2400" dirty="0" smtClean="0"/>
              <a:t>Pre-allocated, fixed-size</a:t>
            </a:r>
          </a:p>
          <a:p>
            <a:pPr lvl="2" eaLnBrk="1" hangingPunct="1">
              <a:lnSpc>
                <a:spcPct val="80000"/>
              </a:lnSpc>
            </a:pPr>
            <a:r>
              <a:rPr lang="en-US" dirty="0" smtClean="0"/>
              <a:t>2 classes: 64KB for application data, 4KB for control information</a:t>
            </a:r>
          </a:p>
          <a:p>
            <a:pPr lvl="2">
              <a:lnSpc>
                <a:spcPct val="80000"/>
              </a:lnSpc>
            </a:pPr>
            <a:r>
              <a:rPr lang="en-US" dirty="0" smtClean="0"/>
              <a:t>Trade-off between space-efficiency and latency</a:t>
            </a:r>
          </a:p>
          <a:p>
            <a:pPr lvl="1" eaLnBrk="1" hangingPunct="1">
              <a:lnSpc>
                <a:spcPct val="80000"/>
              </a:lnSpc>
            </a:pPr>
            <a:r>
              <a:rPr lang="en-US" sz="2400" dirty="0" smtClean="0"/>
              <a:t>O(1) allocation/de-allocation overhead</a:t>
            </a:r>
          </a:p>
          <a:p>
            <a:pPr eaLnBrk="1" hangingPunct="1">
              <a:lnSpc>
                <a:spcPct val="80000"/>
              </a:lnSpc>
            </a:pPr>
            <a:r>
              <a:rPr lang="en-US" sz="2800" dirty="0" smtClean="0"/>
              <a:t>Lazy de-allocation</a:t>
            </a:r>
          </a:p>
          <a:p>
            <a:pPr lvl="1" eaLnBrk="1" hangingPunct="1">
              <a:lnSpc>
                <a:spcPct val="80000"/>
              </a:lnSpc>
            </a:pPr>
            <a:r>
              <a:rPr lang="en-US" sz="2400" dirty="0" smtClean="0"/>
              <a:t>De-allocate when:</a:t>
            </a:r>
          </a:p>
          <a:p>
            <a:pPr lvl="2" eaLnBrk="1" hangingPunct="1">
              <a:lnSpc>
                <a:spcPct val="80000"/>
              </a:lnSpc>
            </a:pPr>
            <a:r>
              <a:rPr lang="en-US" dirty="0" smtClean="0"/>
              <a:t>Idle, </a:t>
            </a:r>
            <a:r>
              <a:rPr lang="en-US" u="sng" dirty="0" smtClean="0"/>
              <a:t>or</a:t>
            </a:r>
            <a:r>
              <a:rPr lang="en-US" dirty="0" smtClean="0"/>
              <a:t> under extreme memory pressure</a:t>
            </a:r>
          </a:p>
          <a:p>
            <a:pPr eaLnBrk="1" hangingPunct="1">
              <a:lnSpc>
                <a:spcPct val="80000"/>
              </a:lnSpc>
            </a:pPr>
            <a:r>
              <a:rPr lang="en-US" sz="2800" dirty="0" smtClean="0"/>
              <a:t>Command &amp; completion FIFO queues</a:t>
            </a:r>
          </a:p>
          <a:p>
            <a:pPr lvl="1" eaLnBrk="1" hangingPunct="1">
              <a:lnSpc>
                <a:spcPct val="80000"/>
              </a:lnSpc>
            </a:pPr>
            <a:r>
              <a:rPr lang="en-US" sz="2400" dirty="0" smtClean="0"/>
              <a:t>Host-Controller communication</a:t>
            </a:r>
          </a:p>
          <a:p>
            <a:pPr lvl="1" eaLnBrk="1" hangingPunct="1">
              <a:lnSpc>
                <a:spcPct val="80000"/>
              </a:lnSpc>
            </a:pPr>
            <a:r>
              <a:rPr lang="en-US" sz="2400" dirty="0" smtClean="0"/>
              <a:t>Statically allocated</a:t>
            </a:r>
          </a:p>
          <a:p>
            <a:pPr lvl="1" eaLnBrk="1" hangingPunct="1">
              <a:lnSpc>
                <a:spcPct val="80000"/>
              </a:lnSpc>
            </a:pPr>
            <a:r>
              <a:rPr lang="en-US" sz="2400" dirty="0" smtClean="0"/>
              <a:t>Fixed size elements</a:t>
            </a:r>
          </a:p>
        </p:txBody>
      </p:sp>
      <p:sp>
        <p:nvSpPr>
          <p:cNvPr id="7" name="Slide Number Placeholder 6"/>
          <p:cNvSpPr>
            <a:spLocks noGrp="1"/>
          </p:cNvSpPr>
          <p:nvPr>
            <p:ph type="sldNum" sz="quarter" idx="11"/>
          </p:nvPr>
        </p:nvSpPr>
        <p:spPr/>
        <p:txBody>
          <a:bodyPr/>
          <a:lstStyle/>
          <a:p>
            <a:fld id="{47187905-9C84-4ADF-B872-3A8381EE4416}" type="slidenum">
              <a:rPr lang="el-GR" smtClean="0"/>
              <a:pPr/>
              <a:t>10</a:t>
            </a:fld>
            <a:endParaRPr lang="el-GR"/>
          </a:p>
        </p:txBody>
      </p:sp>
      <p:sp>
        <p:nvSpPr>
          <p:cNvPr id="8" name="Footer Placeholder 7"/>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smtClean="0"/>
              <a:t>Context Scheduling</a:t>
            </a:r>
            <a:endParaRPr lang="el-GR" smtClean="0"/>
          </a:p>
        </p:txBody>
      </p:sp>
      <p:sp>
        <p:nvSpPr>
          <p:cNvPr id="25604" name="Rectangle 3"/>
          <p:cNvSpPr>
            <a:spLocks noGrp="1" noChangeArrowheads="1"/>
          </p:cNvSpPr>
          <p:nvPr>
            <p:ph type="body" idx="1"/>
          </p:nvPr>
        </p:nvSpPr>
        <p:spPr/>
        <p:txBody>
          <a:bodyPr>
            <a:normAutofit/>
          </a:bodyPr>
          <a:lstStyle/>
          <a:p>
            <a:pPr eaLnBrk="1" hangingPunct="1">
              <a:lnSpc>
                <a:spcPct val="80000"/>
              </a:lnSpc>
            </a:pPr>
            <a:r>
              <a:rPr lang="en-US" sz="2800" dirty="0" smtClean="0"/>
              <a:t>Identify I/O path stages</a:t>
            </a:r>
          </a:p>
          <a:p>
            <a:pPr lvl="1" eaLnBrk="1" hangingPunct="1">
              <a:lnSpc>
                <a:spcPct val="80000"/>
              </a:lnSpc>
            </a:pPr>
            <a:r>
              <a:rPr lang="en-US" sz="2400" dirty="0" smtClean="0"/>
              <a:t>Map stages to threads</a:t>
            </a:r>
          </a:p>
          <a:p>
            <a:pPr lvl="1" eaLnBrk="1" hangingPunct="1">
              <a:lnSpc>
                <a:spcPct val="80000"/>
              </a:lnSpc>
            </a:pPr>
            <a:r>
              <a:rPr lang="en-US" sz="2400" dirty="0" smtClean="0"/>
              <a:t>Don’t use FSMs: difficult to extend in complex designs</a:t>
            </a:r>
          </a:p>
          <a:p>
            <a:pPr lvl="1" eaLnBrk="1" hangingPunct="1">
              <a:lnSpc>
                <a:spcPct val="80000"/>
              </a:lnSpc>
            </a:pPr>
            <a:r>
              <a:rPr lang="en-US" sz="2400" dirty="0" smtClean="0"/>
              <a:t>Each stage serves several I/O requests at a time</a:t>
            </a:r>
          </a:p>
          <a:p>
            <a:pPr eaLnBrk="1" hangingPunct="1">
              <a:lnSpc>
                <a:spcPct val="80000"/>
              </a:lnSpc>
            </a:pPr>
            <a:r>
              <a:rPr lang="en-US" sz="2800" dirty="0" smtClean="0"/>
              <a:t>Explicit thread scheduling</a:t>
            </a:r>
          </a:p>
          <a:p>
            <a:pPr lvl="1" eaLnBrk="1" hangingPunct="1">
              <a:lnSpc>
                <a:spcPct val="80000"/>
              </a:lnSpc>
            </a:pPr>
            <a:r>
              <a:rPr lang="en-US" sz="2400" dirty="0" smtClean="0"/>
              <a:t>Yield when waiting</a:t>
            </a:r>
          </a:p>
          <a:p>
            <a:pPr lvl="2" eaLnBrk="1" hangingPunct="1">
              <a:lnSpc>
                <a:spcPct val="80000"/>
              </a:lnSpc>
            </a:pPr>
            <a:r>
              <a:rPr lang="en-US" sz="2000" dirty="0" smtClean="0"/>
              <a:t>Overlap transfers with computation</a:t>
            </a:r>
          </a:p>
          <a:p>
            <a:pPr lvl="1"/>
            <a:r>
              <a:rPr lang="en-US" dirty="0" smtClean="0"/>
              <a:t>I/O commands and completions in-flight while device transfers are being initiated</a:t>
            </a:r>
          </a:p>
          <a:p>
            <a:pPr lvl="1"/>
            <a:r>
              <a:rPr lang="en-US" dirty="0" smtClean="0"/>
              <a:t>Avoid starvation/blocking of either side!</a:t>
            </a:r>
            <a:endParaRPr lang="en-US" sz="2000" dirty="0" smtClean="0"/>
          </a:p>
          <a:p>
            <a:pPr eaLnBrk="1" hangingPunct="1">
              <a:lnSpc>
                <a:spcPct val="80000"/>
              </a:lnSpc>
            </a:pPr>
            <a:r>
              <a:rPr lang="en-US" sz="2800" dirty="0" smtClean="0"/>
              <a:t>No processing in IRQ context</a:t>
            </a:r>
          </a:p>
          <a:p>
            <a:pPr eaLnBrk="1" hangingPunct="1">
              <a:lnSpc>
                <a:spcPct val="80000"/>
              </a:lnSpc>
            </a:pPr>
            <a:r>
              <a:rPr lang="en-US" sz="2800" dirty="0" smtClean="0"/>
              <a:t>Default  fair scheduler </a:t>
            </a:r>
            <a:r>
              <a:rPr lang="en-US" sz="2800" dirty="0" err="1" smtClean="0"/>
              <a:t>vs</a:t>
            </a:r>
            <a:r>
              <a:rPr lang="en-US" sz="2800" dirty="0" smtClean="0"/>
              <a:t> </a:t>
            </a:r>
            <a:r>
              <a:rPr lang="en-US" sz="2800" dirty="0" smtClean="0"/>
              <a:t>static FIFO scheduler</a:t>
            </a:r>
          </a:p>
          <a:p>
            <a:pPr lvl="1" eaLnBrk="1" hangingPunct="1">
              <a:lnSpc>
                <a:spcPct val="80000"/>
              </a:lnSpc>
            </a:pPr>
            <a:r>
              <a:rPr lang="en-US" sz="2400" dirty="0" smtClean="0"/>
              <a:t>Yield behavior</a:t>
            </a:r>
          </a:p>
        </p:txBody>
      </p:sp>
      <p:sp>
        <p:nvSpPr>
          <p:cNvPr id="9" name="Slide Number Placeholder 8"/>
          <p:cNvSpPr>
            <a:spLocks noGrp="1"/>
          </p:cNvSpPr>
          <p:nvPr>
            <p:ph type="sldNum" sz="quarter" idx="11"/>
          </p:nvPr>
        </p:nvSpPr>
        <p:spPr/>
        <p:txBody>
          <a:bodyPr/>
          <a:lstStyle/>
          <a:p>
            <a:fld id="{47187905-9C84-4ADF-B872-3A8381EE4416}" type="slidenum">
              <a:rPr lang="el-GR" smtClean="0"/>
              <a:pPr/>
              <a:t>11</a:t>
            </a:fld>
            <a:endParaRPr lang="el-GR"/>
          </a:p>
        </p:txBody>
      </p:sp>
      <p:sp>
        <p:nvSpPr>
          <p:cNvPr id="10" name="Footer Placeholder 9"/>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Rectangle 2"/>
          <p:cNvSpPr>
            <a:spLocks noGrp="1"/>
          </p:cNvSpPr>
          <p:nvPr>
            <p:ph type="title"/>
          </p:nvPr>
        </p:nvSpPr>
        <p:spPr/>
        <p:txBody>
          <a:bodyPr/>
          <a:lstStyle/>
          <a:p>
            <a:r>
              <a:rPr lang="en-US" dirty="0" smtClean="0"/>
              <a:t>I/O Path – WRITE (no cache, CRC) </a:t>
            </a:r>
          </a:p>
        </p:txBody>
      </p:sp>
      <p:sp>
        <p:nvSpPr>
          <p:cNvPr id="454660" name="Text Box 4"/>
          <p:cNvSpPr txBox="1">
            <a:spLocks noChangeArrowheads="1"/>
          </p:cNvSpPr>
          <p:nvPr/>
        </p:nvSpPr>
        <p:spPr bwMode="auto">
          <a:xfrm>
            <a:off x="381000" y="1295400"/>
            <a:ext cx="1250950" cy="366713"/>
          </a:xfrm>
          <a:prstGeom prst="rect">
            <a:avLst/>
          </a:prstGeom>
          <a:noFill/>
          <a:ln w="9525">
            <a:noFill/>
            <a:miter lim="800000"/>
            <a:headEnd/>
            <a:tailEnd/>
          </a:ln>
          <a:effectLst/>
        </p:spPr>
        <p:txBody>
          <a:bodyPr wrap="none">
            <a:spAutoFit/>
          </a:bodyPr>
          <a:lstStyle/>
          <a:p>
            <a:r>
              <a:rPr lang="en-US"/>
              <a:t>From Host</a:t>
            </a:r>
          </a:p>
        </p:txBody>
      </p:sp>
      <p:grpSp>
        <p:nvGrpSpPr>
          <p:cNvPr id="2" name="Group 5"/>
          <p:cNvGrpSpPr>
            <a:grpSpLocks/>
          </p:cNvGrpSpPr>
          <p:nvPr/>
        </p:nvGrpSpPr>
        <p:grpSpPr bwMode="auto">
          <a:xfrm>
            <a:off x="990600" y="1752600"/>
            <a:ext cx="1981200" cy="914400"/>
            <a:chOff x="624" y="1488"/>
            <a:chExt cx="1440" cy="672"/>
          </a:xfrm>
        </p:grpSpPr>
        <p:sp>
          <p:nvSpPr>
            <p:cNvPr id="454662" name="Text Box 6"/>
            <p:cNvSpPr txBox="1">
              <a:spLocks noChangeArrowheads="1"/>
            </p:cNvSpPr>
            <p:nvPr/>
          </p:nvSpPr>
          <p:spPr bwMode="auto">
            <a:xfrm>
              <a:off x="846" y="1584"/>
              <a:ext cx="1001" cy="471"/>
            </a:xfrm>
            <a:prstGeom prst="rect">
              <a:avLst/>
            </a:prstGeom>
            <a:noFill/>
            <a:ln w="19050">
              <a:noFill/>
              <a:miter lim="800000"/>
              <a:headEnd/>
              <a:tailEnd/>
            </a:ln>
            <a:effectLst/>
          </p:spPr>
          <p:txBody>
            <a:bodyPr wrap="none">
              <a:spAutoFit/>
            </a:bodyPr>
            <a:lstStyle/>
            <a:p>
              <a:pPr algn="ctr"/>
              <a:r>
                <a:rPr lang="en-US"/>
                <a:t>ISSUE</a:t>
              </a:r>
            </a:p>
            <a:p>
              <a:pPr algn="ctr"/>
              <a:r>
                <a:rPr lang="en-US"/>
                <a:t>work-queue</a:t>
              </a:r>
            </a:p>
          </p:txBody>
        </p:sp>
        <p:sp>
          <p:nvSpPr>
            <p:cNvPr id="454663" name="Oval 7"/>
            <p:cNvSpPr>
              <a:spLocks noChangeArrowheads="1"/>
            </p:cNvSpPr>
            <p:nvPr/>
          </p:nvSpPr>
          <p:spPr bwMode="auto">
            <a:xfrm>
              <a:off x="624" y="1488"/>
              <a:ext cx="1440" cy="672"/>
            </a:xfrm>
            <a:prstGeom prst="ellipse">
              <a:avLst/>
            </a:prstGeom>
            <a:noFill/>
            <a:ln w="19050">
              <a:solidFill>
                <a:schemeClr val="tx1"/>
              </a:solidFill>
              <a:round/>
              <a:headEnd/>
              <a:tailEnd/>
            </a:ln>
            <a:effectLst/>
          </p:spPr>
          <p:txBody>
            <a:bodyPr wrap="none" anchor="ctr"/>
            <a:lstStyle/>
            <a:p>
              <a:endParaRPr lang="en-US"/>
            </a:p>
          </p:txBody>
        </p:sp>
      </p:grpSp>
      <p:grpSp>
        <p:nvGrpSpPr>
          <p:cNvPr id="3" name="Group 8"/>
          <p:cNvGrpSpPr>
            <a:grpSpLocks/>
          </p:cNvGrpSpPr>
          <p:nvPr/>
        </p:nvGrpSpPr>
        <p:grpSpPr bwMode="auto">
          <a:xfrm>
            <a:off x="838200" y="3276600"/>
            <a:ext cx="2057400" cy="914400"/>
            <a:chOff x="624" y="1488"/>
            <a:chExt cx="1440" cy="672"/>
          </a:xfrm>
        </p:grpSpPr>
        <p:sp>
          <p:nvSpPr>
            <p:cNvPr id="454665" name="Text Box 9"/>
            <p:cNvSpPr txBox="1">
              <a:spLocks noChangeArrowheads="1"/>
            </p:cNvSpPr>
            <p:nvPr/>
          </p:nvSpPr>
          <p:spPr bwMode="auto">
            <a:xfrm>
              <a:off x="811" y="1584"/>
              <a:ext cx="1071" cy="471"/>
            </a:xfrm>
            <a:prstGeom prst="rect">
              <a:avLst/>
            </a:prstGeom>
            <a:noFill/>
            <a:ln w="19050">
              <a:noFill/>
              <a:miter lim="800000"/>
              <a:headEnd/>
              <a:tailEnd/>
            </a:ln>
            <a:effectLst/>
          </p:spPr>
          <p:txBody>
            <a:bodyPr wrap="none">
              <a:spAutoFit/>
            </a:bodyPr>
            <a:lstStyle/>
            <a:p>
              <a:pPr algn="ctr"/>
              <a:r>
                <a:rPr lang="en-US"/>
                <a:t>NEW-WRITE</a:t>
              </a:r>
            </a:p>
            <a:p>
              <a:pPr algn="ctr"/>
              <a:r>
                <a:rPr lang="en-US"/>
                <a:t>work-queue</a:t>
              </a:r>
            </a:p>
          </p:txBody>
        </p:sp>
        <p:sp>
          <p:nvSpPr>
            <p:cNvPr id="454666" name="Oval 10"/>
            <p:cNvSpPr>
              <a:spLocks noChangeArrowheads="1"/>
            </p:cNvSpPr>
            <p:nvPr/>
          </p:nvSpPr>
          <p:spPr bwMode="auto">
            <a:xfrm>
              <a:off x="624" y="1488"/>
              <a:ext cx="1440" cy="672"/>
            </a:xfrm>
            <a:prstGeom prst="ellipse">
              <a:avLst/>
            </a:prstGeom>
            <a:noFill/>
            <a:ln w="19050">
              <a:solidFill>
                <a:schemeClr val="tx1"/>
              </a:solidFill>
              <a:round/>
              <a:headEnd/>
              <a:tailEnd/>
            </a:ln>
            <a:effectLst/>
          </p:spPr>
          <p:txBody>
            <a:bodyPr wrap="none" anchor="ctr"/>
            <a:lstStyle/>
            <a:p>
              <a:endParaRPr lang="en-US"/>
            </a:p>
          </p:txBody>
        </p:sp>
      </p:grpSp>
      <p:grpSp>
        <p:nvGrpSpPr>
          <p:cNvPr id="4" name="Group 12"/>
          <p:cNvGrpSpPr>
            <a:grpSpLocks/>
          </p:cNvGrpSpPr>
          <p:nvPr/>
        </p:nvGrpSpPr>
        <p:grpSpPr bwMode="auto">
          <a:xfrm>
            <a:off x="228600" y="1295400"/>
            <a:ext cx="762000" cy="914400"/>
            <a:chOff x="144" y="1008"/>
            <a:chExt cx="480" cy="576"/>
          </a:xfrm>
        </p:grpSpPr>
        <p:sp>
          <p:nvSpPr>
            <p:cNvPr id="454669" name="Line 13"/>
            <p:cNvSpPr>
              <a:spLocks noChangeShapeType="1"/>
            </p:cNvSpPr>
            <p:nvPr/>
          </p:nvSpPr>
          <p:spPr bwMode="auto">
            <a:xfrm>
              <a:off x="144" y="1008"/>
              <a:ext cx="0" cy="576"/>
            </a:xfrm>
            <a:prstGeom prst="line">
              <a:avLst/>
            </a:prstGeom>
            <a:noFill/>
            <a:ln w="25400">
              <a:solidFill>
                <a:schemeClr val="tx1"/>
              </a:solidFill>
              <a:round/>
              <a:headEnd/>
              <a:tailEnd/>
            </a:ln>
            <a:effectLst/>
          </p:spPr>
          <p:txBody>
            <a:bodyPr/>
            <a:lstStyle/>
            <a:p>
              <a:endParaRPr lang="en-US"/>
            </a:p>
          </p:txBody>
        </p:sp>
        <p:sp>
          <p:nvSpPr>
            <p:cNvPr id="454670" name="Line 14"/>
            <p:cNvSpPr>
              <a:spLocks noChangeShapeType="1"/>
            </p:cNvSpPr>
            <p:nvPr/>
          </p:nvSpPr>
          <p:spPr bwMode="auto">
            <a:xfrm>
              <a:off x="144" y="1584"/>
              <a:ext cx="480" cy="0"/>
            </a:xfrm>
            <a:prstGeom prst="line">
              <a:avLst/>
            </a:prstGeom>
            <a:noFill/>
            <a:ln w="25400">
              <a:solidFill>
                <a:schemeClr val="tx1"/>
              </a:solidFill>
              <a:round/>
              <a:headEnd/>
              <a:tailEnd type="triangle" w="med" len="med"/>
            </a:ln>
            <a:effectLst/>
          </p:spPr>
          <p:txBody>
            <a:bodyPr/>
            <a:lstStyle/>
            <a:p>
              <a:endParaRPr lang="en-US"/>
            </a:p>
          </p:txBody>
        </p:sp>
      </p:grpSp>
      <p:sp>
        <p:nvSpPr>
          <p:cNvPr id="454671" name="Text Box 15"/>
          <p:cNvSpPr txBox="1">
            <a:spLocks noChangeArrowheads="1"/>
          </p:cNvSpPr>
          <p:nvPr/>
        </p:nvSpPr>
        <p:spPr bwMode="auto">
          <a:xfrm>
            <a:off x="3657600" y="1828800"/>
            <a:ext cx="1466850" cy="392113"/>
          </a:xfrm>
          <a:prstGeom prst="rect">
            <a:avLst/>
          </a:prstGeom>
          <a:noFill/>
          <a:ln w="25400">
            <a:solidFill>
              <a:schemeClr val="tx1"/>
            </a:solidFill>
            <a:miter lim="800000"/>
            <a:headEnd/>
            <a:tailEnd/>
          </a:ln>
          <a:effectLst/>
        </p:spPr>
        <p:txBody>
          <a:bodyPr wrap="none">
            <a:spAutoFit/>
          </a:bodyPr>
          <a:lstStyle/>
          <a:p>
            <a:r>
              <a:rPr lang="en-US"/>
              <a:t>submit_bio()</a:t>
            </a:r>
          </a:p>
        </p:txBody>
      </p:sp>
      <p:sp>
        <p:nvSpPr>
          <p:cNvPr id="454672" name="Text Box 16"/>
          <p:cNvSpPr txBox="1">
            <a:spLocks noChangeArrowheads="1"/>
          </p:cNvSpPr>
          <p:nvPr/>
        </p:nvSpPr>
        <p:spPr bwMode="auto">
          <a:xfrm>
            <a:off x="5791200" y="1752600"/>
            <a:ext cx="1828800" cy="660400"/>
          </a:xfrm>
          <a:prstGeom prst="rect">
            <a:avLst/>
          </a:prstGeom>
          <a:noFill/>
          <a:ln w="19050">
            <a:solidFill>
              <a:schemeClr val="accent1"/>
            </a:solidFill>
            <a:miter lim="800000"/>
            <a:headEnd/>
            <a:tailEnd/>
          </a:ln>
          <a:effectLst/>
        </p:spPr>
        <p:txBody>
          <a:bodyPr>
            <a:spAutoFit/>
          </a:bodyPr>
          <a:lstStyle/>
          <a:p>
            <a:pPr algn="ctr"/>
            <a:r>
              <a:rPr lang="en-US"/>
              <a:t>SAS/SCSI </a:t>
            </a:r>
          </a:p>
          <a:p>
            <a:pPr algn="ctr"/>
            <a:r>
              <a:rPr lang="en-US"/>
              <a:t>controller</a:t>
            </a:r>
          </a:p>
        </p:txBody>
      </p:sp>
      <p:sp>
        <p:nvSpPr>
          <p:cNvPr id="454673" name="Line 17"/>
          <p:cNvSpPr>
            <a:spLocks noChangeShapeType="1"/>
          </p:cNvSpPr>
          <p:nvPr/>
        </p:nvSpPr>
        <p:spPr bwMode="auto">
          <a:xfrm>
            <a:off x="1905000" y="4191000"/>
            <a:ext cx="0" cy="685800"/>
          </a:xfrm>
          <a:prstGeom prst="line">
            <a:avLst/>
          </a:prstGeom>
          <a:noFill/>
          <a:ln w="25400">
            <a:solidFill>
              <a:schemeClr val="tx1"/>
            </a:solidFill>
            <a:prstDash val="dash"/>
            <a:round/>
            <a:headEnd/>
            <a:tailEnd type="triangle" w="lg" len="lg"/>
          </a:ln>
          <a:effectLst/>
        </p:spPr>
        <p:txBody>
          <a:bodyPr/>
          <a:lstStyle/>
          <a:p>
            <a:endParaRPr lang="en-US"/>
          </a:p>
        </p:txBody>
      </p:sp>
      <p:sp>
        <p:nvSpPr>
          <p:cNvPr id="454674" name="Text Box 18"/>
          <p:cNvSpPr txBox="1">
            <a:spLocks noChangeArrowheads="1"/>
          </p:cNvSpPr>
          <p:nvPr/>
        </p:nvSpPr>
        <p:spPr bwMode="auto">
          <a:xfrm>
            <a:off x="5715000" y="3429000"/>
            <a:ext cx="2038350" cy="666750"/>
          </a:xfrm>
          <a:prstGeom prst="rect">
            <a:avLst/>
          </a:prstGeom>
          <a:noFill/>
          <a:ln w="25400">
            <a:solidFill>
              <a:schemeClr val="tx1"/>
            </a:solidFill>
            <a:miter lim="800000"/>
            <a:headEnd/>
            <a:tailEnd/>
          </a:ln>
          <a:effectLst/>
        </p:spPr>
        <p:txBody>
          <a:bodyPr wrap="none">
            <a:spAutoFit/>
          </a:bodyPr>
          <a:lstStyle/>
          <a:p>
            <a:r>
              <a:rPr lang="en-US"/>
              <a:t>I/O Completion</a:t>
            </a:r>
          </a:p>
          <a:p>
            <a:r>
              <a:rPr lang="en-US"/>
              <a:t>(soft-IRQ handler)</a:t>
            </a:r>
          </a:p>
        </p:txBody>
      </p:sp>
      <p:sp>
        <p:nvSpPr>
          <p:cNvPr id="454676" name="Line 20"/>
          <p:cNvSpPr>
            <a:spLocks noChangeShapeType="1"/>
          </p:cNvSpPr>
          <p:nvPr/>
        </p:nvSpPr>
        <p:spPr bwMode="auto">
          <a:xfrm>
            <a:off x="6629400" y="4114800"/>
            <a:ext cx="0" cy="914400"/>
          </a:xfrm>
          <a:prstGeom prst="line">
            <a:avLst/>
          </a:prstGeom>
          <a:noFill/>
          <a:ln w="25400">
            <a:solidFill>
              <a:schemeClr val="tx1"/>
            </a:solidFill>
            <a:prstDash val="dash"/>
            <a:round/>
            <a:headEnd/>
            <a:tailEnd type="stealth" w="lg" len="lg"/>
          </a:ln>
          <a:effectLst/>
        </p:spPr>
        <p:txBody>
          <a:bodyPr/>
          <a:lstStyle/>
          <a:p>
            <a:endParaRPr lang="en-US"/>
          </a:p>
        </p:txBody>
      </p:sp>
      <p:sp>
        <p:nvSpPr>
          <p:cNvPr id="454678" name="Text Box 22"/>
          <p:cNvSpPr txBox="1">
            <a:spLocks noChangeArrowheads="1"/>
          </p:cNvSpPr>
          <p:nvPr/>
        </p:nvSpPr>
        <p:spPr bwMode="auto">
          <a:xfrm>
            <a:off x="5943600" y="4191000"/>
            <a:ext cx="590550" cy="366713"/>
          </a:xfrm>
          <a:prstGeom prst="rect">
            <a:avLst/>
          </a:prstGeom>
          <a:noFill/>
          <a:ln w="9525">
            <a:noFill/>
            <a:miter lim="800000"/>
            <a:headEnd/>
            <a:tailEnd/>
          </a:ln>
          <a:effectLst/>
        </p:spPr>
        <p:txBody>
          <a:bodyPr wrap="none">
            <a:spAutoFit/>
          </a:bodyPr>
          <a:lstStyle/>
          <a:p>
            <a:r>
              <a:rPr lang="en-US"/>
              <a:t>IRQ</a:t>
            </a:r>
          </a:p>
        </p:txBody>
      </p:sp>
      <p:sp>
        <p:nvSpPr>
          <p:cNvPr id="454679" name="Line 23"/>
          <p:cNvSpPr>
            <a:spLocks noChangeShapeType="1"/>
          </p:cNvSpPr>
          <p:nvPr/>
        </p:nvSpPr>
        <p:spPr bwMode="auto">
          <a:xfrm>
            <a:off x="5181600" y="2057400"/>
            <a:ext cx="609600" cy="0"/>
          </a:xfrm>
          <a:prstGeom prst="line">
            <a:avLst/>
          </a:prstGeom>
          <a:noFill/>
          <a:ln w="25400">
            <a:solidFill>
              <a:schemeClr val="tx1"/>
            </a:solidFill>
            <a:round/>
            <a:headEnd/>
            <a:tailEnd type="stealth" w="lg" len="lg"/>
          </a:ln>
          <a:effectLst/>
        </p:spPr>
        <p:txBody>
          <a:bodyPr/>
          <a:lstStyle/>
          <a:p>
            <a:endParaRPr lang="en-US"/>
          </a:p>
        </p:txBody>
      </p:sp>
      <p:grpSp>
        <p:nvGrpSpPr>
          <p:cNvPr id="5" name="Group 24"/>
          <p:cNvGrpSpPr>
            <a:grpSpLocks/>
          </p:cNvGrpSpPr>
          <p:nvPr/>
        </p:nvGrpSpPr>
        <p:grpSpPr bwMode="auto">
          <a:xfrm>
            <a:off x="3505200" y="3276600"/>
            <a:ext cx="2057400" cy="914400"/>
            <a:chOff x="624" y="1488"/>
            <a:chExt cx="1440" cy="672"/>
          </a:xfrm>
        </p:grpSpPr>
        <p:sp>
          <p:nvSpPr>
            <p:cNvPr id="454681" name="Text Box 25"/>
            <p:cNvSpPr txBox="1">
              <a:spLocks noChangeArrowheads="1"/>
            </p:cNvSpPr>
            <p:nvPr/>
          </p:nvSpPr>
          <p:spPr bwMode="auto">
            <a:xfrm>
              <a:off x="833" y="1584"/>
              <a:ext cx="1027" cy="471"/>
            </a:xfrm>
            <a:prstGeom prst="rect">
              <a:avLst/>
            </a:prstGeom>
            <a:noFill/>
            <a:ln w="19050">
              <a:noFill/>
              <a:miter lim="800000"/>
              <a:headEnd/>
              <a:tailEnd/>
            </a:ln>
            <a:effectLst/>
          </p:spPr>
          <p:txBody>
            <a:bodyPr wrap="none">
              <a:spAutoFit/>
            </a:bodyPr>
            <a:lstStyle/>
            <a:p>
              <a:pPr algn="ctr"/>
              <a:r>
                <a:rPr lang="en-US"/>
                <a:t>OLD-WRITE</a:t>
              </a:r>
            </a:p>
            <a:p>
              <a:pPr algn="ctr"/>
              <a:r>
                <a:rPr lang="en-US"/>
                <a:t>work-queue</a:t>
              </a:r>
            </a:p>
          </p:txBody>
        </p:sp>
        <p:sp>
          <p:nvSpPr>
            <p:cNvPr id="454682" name="Oval 26"/>
            <p:cNvSpPr>
              <a:spLocks noChangeArrowheads="1"/>
            </p:cNvSpPr>
            <p:nvPr/>
          </p:nvSpPr>
          <p:spPr bwMode="auto">
            <a:xfrm>
              <a:off x="624" y="1488"/>
              <a:ext cx="1440" cy="672"/>
            </a:xfrm>
            <a:prstGeom prst="ellipse">
              <a:avLst/>
            </a:prstGeom>
            <a:noFill/>
            <a:ln w="19050">
              <a:solidFill>
                <a:schemeClr val="tx1"/>
              </a:solidFill>
              <a:round/>
              <a:headEnd/>
              <a:tailEnd/>
            </a:ln>
            <a:effectLst/>
          </p:spPr>
          <p:txBody>
            <a:bodyPr wrap="none" anchor="ctr"/>
            <a:lstStyle/>
            <a:p>
              <a:endParaRPr lang="en-US"/>
            </a:p>
          </p:txBody>
        </p:sp>
      </p:grpSp>
      <p:sp>
        <p:nvSpPr>
          <p:cNvPr id="454683" name="Line 27"/>
          <p:cNvSpPr>
            <a:spLocks noChangeShapeType="1"/>
          </p:cNvSpPr>
          <p:nvPr/>
        </p:nvSpPr>
        <p:spPr bwMode="auto">
          <a:xfrm>
            <a:off x="2895600" y="3733800"/>
            <a:ext cx="609600" cy="0"/>
          </a:xfrm>
          <a:prstGeom prst="line">
            <a:avLst/>
          </a:prstGeom>
          <a:noFill/>
          <a:ln w="25400">
            <a:solidFill>
              <a:schemeClr val="tx1"/>
            </a:solidFill>
            <a:round/>
            <a:headEnd/>
            <a:tailEnd type="stealth" w="lg" len="lg"/>
          </a:ln>
          <a:effectLst/>
        </p:spPr>
        <p:txBody>
          <a:bodyPr/>
          <a:lstStyle/>
          <a:p>
            <a:endParaRPr lang="en-US"/>
          </a:p>
        </p:txBody>
      </p:sp>
      <p:sp>
        <p:nvSpPr>
          <p:cNvPr id="454684" name="Text Box 28"/>
          <p:cNvSpPr txBox="1">
            <a:spLocks noChangeArrowheads="1"/>
          </p:cNvSpPr>
          <p:nvPr/>
        </p:nvSpPr>
        <p:spPr bwMode="auto">
          <a:xfrm>
            <a:off x="762000" y="4872037"/>
            <a:ext cx="2362200" cy="385763"/>
          </a:xfrm>
          <a:prstGeom prst="rect">
            <a:avLst/>
          </a:prstGeom>
          <a:noFill/>
          <a:ln w="19050">
            <a:solidFill>
              <a:schemeClr val="accent1"/>
            </a:solidFill>
            <a:miter lim="800000"/>
            <a:headEnd/>
            <a:tailEnd/>
          </a:ln>
          <a:effectLst/>
        </p:spPr>
        <p:txBody>
          <a:bodyPr>
            <a:spAutoFit/>
          </a:bodyPr>
          <a:lstStyle/>
          <a:p>
            <a:pPr algn="ctr"/>
            <a:r>
              <a:rPr lang="en-US"/>
              <a:t>ADMA channel</a:t>
            </a:r>
          </a:p>
        </p:txBody>
      </p:sp>
      <p:sp>
        <p:nvSpPr>
          <p:cNvPr id="454685" name="Line 29"/>
          <p:cNvSpPr>
            <a:spLocks noChangeShapeType="1"/>
          </p:cNvSpPr>
          <p:nvPr/>
        </p:nvSpPr>
        <p:spPr bwMode="auto">
          <a:xfrm>
            <a:off x="6629400" y="2438400"/>
            <a:ext cx="0" cy="990600"/>
          </a:xfrm>
          <a:prstGeom prst="line">
            <a:avLst/>
          </a:prstGeom>
          <a:noFill/>
          <a:ln w="25400">
            <a:solidFill>
              <a:schemeClr val="tx1"/>
            </a:solidFill>
            <a:prstDash val="dash"/>
            <a:round/>
            <a:headEnd/>
            <a:tailEnd type="triangle" w="lg" len="lg"/>
          </a:ln>
          <a:effectLst/>
        </p:spPr>
        <p:txBody>
          <a:bodyPr/>
          <a:lstStyle/>
          <a:p>
            <a:endParaRPr lang="en-US"/>
          </a:p>
        </p:txBody>
      </p:sp>
      <p:grpSp>
        <p:nvGrpSpPr>
          <p:cNvPr id="6" name="Group 30"/>
          <p:cNvGrpSpPr>
            <a:grpSpLocks/>
          </p:cNvGrpSpPr>
          <p:nvPr/>
        </p:nvGrpSpPr>
        <p:grpSpPr bwMode="auto">
          <a:xfrm>
            <a:off x="5334000" y="5105400"/>
            <a:ext cx="2971800" cy="1066800"/>
            <a:chOff x="3888" y="2064"/>
            <a:chExt cx="1872" cy="864"/>
          </a:xfrm>
        </p:grpSpPr>
        <p:sp>
          <p:nvSpPr>
            <p:cNvPr id="454687" name="Text Box 31"/>
            <p:cNvSpPr txBox="1">
              <a:spLocks noChangeArrowheads="1"/>
            </p:cNvSpPr>
            <p:nvPr/>
          </p:nvSpPr>
          <p:spPr bwMode="auto">
            <a:xfrm>
              <a:off x="3888" y="2331"/>
              <a:ext cx="1872" cy="520"/>
            </a:xfrm>
            <a:prstGeom prst="rect">
              <a:avLst/>
            </a:prstGeom>
            <a:noFill/>
            <a:ln w="19050">
              <a:noFill/>
              <a:miter lim="800000"/>
              <a:headEnd/>
              <a:tailEnd/>
            </a:ln>
            <a:effectLst/>
          </p:spPr>
          <p:txBody>
            <a:bodyPr>
              <a:spAutoFit/>
            </a:bodyPr>
            <a:lstStyle/>
            <a:p>
              <a:pPr algn="ctr"/>
              <a:r>
                <a:rPr lang="en-US"/>
                <a:t>WRITE-COMPLETION</a:t>
              </a:r>
            </a:p>
            <a:p>
              <a:pPr algn="ctr"/>
              <a:r>
                <a:rPr lang="en-US"/>
                <a:t>work-queue</a:t>
              </a:r>
            </a:p>
          </p:txBody>
        </p:sp>
        <p:sp>
          <p:nvSpPr>
            <p:cNvPr id="454688" name="Oval 32"/>
            <p:cNvSpPr>
              <a:spLocks noChangeArrowheads="1"/>
            </p:cNvSpPr>
            <p:nvPr/>
          </p:nvSpPr>
          <p:spPr bwMode="auto">
            <a:xfrm>
              <a:off x="4021" y="2064"/>
              <a:ext cx="1601" cy="864"/>
            </a:xfrm>
            <a:prstGeom prst="ellipse">
              <a:avLst/>
            </a:prstGeom>
            <a:noFill/>
            <a:ln w="19050">
              <a:solidFill>
                <a:schemeClr val="tx1"/>
              </a:solidFill>
              <a:round/>
              <a:headEnd/>
              <a:tailEnd/>
            </a:ln>
            <a:effectLst/>
          </p:spPr>
          <p:txBody>
            <a:bodyPr wrap="none" anchor="ctr"/>
            <a:lstStyle/>
            <a:p>
              <a:endParaRPr lang="en-US"/>
            </a:p>
          </p:txBody>
        </p:sp>
      </p:grpSp>
      <p:sp>
        <p:nvSpPr>
          <p:cNvPr id="454689" name="Line 33"/>
          <p:cNvSpPr>
            <a:spLocks noChangeShapeType="1"/>
          </p:cNvSpPr>
          <p:nvPr/>
        </p:nvSpPr>
        <p:spPr bwMode="auto">
          <a:xfrm flipV="1">
            <a:off x="4419600" y="2209800"/>
            <a:ext cx="0" cy="990600"/>
          </a:xfrm>
          <a:prstGeom prst="line">
            <a:avLst/>
          </a:prstGeom>
          <a:noFill/>
          <a:ln w="25400">
            <a:solidFill>
              <a:schemeClr val="tx1"/>
            </a:solidFill>
            <a:round/>
            <a:headEnd/>
            <a:tailEnd type="stealth" w="lg" len="lg"/>
          </a:ln>
          <a:effectLst/>
        </p:spPr>
        <p:txBody>
          <a:bodyPr/>
          <a:lstStyle/>
          <a:p>
            <a:endParaRPr lang="en-US"/>
          </a:p>
        </p:txBody>
      </p:sp>
      <p:sp>
        <p:nvSpPr>
          <p:cNvPr id="454690" name="Line 34"/>
          <p:cNvSpPr>
            <a:spLocks noChangeShapeType="1"/>
          </p:cNvSpPr>
          <p:nvPr/>
        </p:nvSpPr>
        <p:spPr bwMode="auto">
          <a:xfrm flipV="1">
            <a:off x="8610600" y="4267200"/>
            <a:ext cx="0" cy="1295400"/>
          </a:xfrm>
          <a:prstGeom prst="line">
            <a:avLst/>
          </a:prstGeom>
          <a:noFill/>
          <a:ln w="25400">
            <a:solidFill>
              <a:schemeClr val="tx1"/>
            </a:solidFill>
            <a:round/>
            <a:headEnd/>
            <a:tailEnd type="stealth" w="lg" len="lg"/>
          </a:ln>
          <a:effectLst/>
        </p:spPr>
        <p:txBody>
          <a:bodyPr/>
          <a:lstStyle/>
          <a:p>
            <a:endParaRPr lang="en-US"/>
          </a:p>
        </p:txBody>
      </p:sp>
      <p:sp>
        <p:nvSpPr>
          <p:cNvPr id="454691" name="Text Box 35"/>
          <p:cNvSpPr txBox="1">
            <a:spLocks noChangeArrowheads="1"/>
          </p:cNvSpPr>
          <p:nvPr/>
        </p:nvSpPr>
        <p:spPr bwMode="auto">
          <a:xfrm>
            <a:off x="7543800" y="4343400"/>
            <a:ext cx="984250" cy="366713"/>
          </a:xfrm>
          <a:prstGeom prst="rect">
            <a:avLst/>
          </a:prstGeom>
          <a:noFill/>
          <a:ln w="9525">
            <a:noFill/>
            <a:miter lim="800000"/>
            <a:headEnd/>
            <a:tailEnd/>
          </a:ln>
          <a:effectLst/>
        </p:spPr>
        <p:txBody>
          <a:bodyPr wrap="none">
            <a:spAutoFit/>
          </a:bodyPr>
          <a:lstStyle/>
          <a:p>
            <a:r>
              <a:rPr lang="en-US"/>
              <a:t>To Host</a:t>
            </a:r>
          </a:p>
        </p:txBody>
      </p:sp>
      <p:sp>
        <p:nvSpPr>
          <p:cNvPr id="454692" name="AutoShape 36"/>
          <p:cNvSpPr>
            <a:spLocks noChangeArrowheads="1"/>
          </p:cNvSpPr>
          <p:nvPr/>
        </p:nvSpPr>
        <p:spPr bwMode="auto">
          <a:xfrm>
            <a:off x="3810000" y="4191000"/>
            <a:ext cx="1214438" cy="733425"/>
          </a:xfrm>
          <a:prstGeom prst="curvedUpArrow">
            <a:avLst>
              <a:gd name="adj1" fmla="val 33117"/>
              <a:gd name="adj2" fmla="val 66234"/>
              <a:gd name="adj3" fmla="val 33333"/>
            </a:avLst>
          </a:prstGeom>
          <a:noFill/>
          <a:ln w="25400">
            <a:solidFill>
              <a:schemeClr val="tx1"/>
            </a:solidFill>
            <a:prstDash val="dash"/>
            <a:miter lim="800000"/>
            <a:headEnd/>
            <a:tailEnd/>
          </a:ln>
          <a:effectLst/>
        </p:spPr>
        <p:txBody>
          <a:bodyPr wrap="none" anchor="ctr"/>
          <a:lstStyle/>
          <a:p>
            <a:endParaRPr lang="en-US"/>
          </a:p>
        </p:txBody>
      </p:sp>
      <p:sp>
        <p:nvSpPr>
          <p:cNvPr id="454693" name="Text Box 37"/>
          <p:cNvSpPr txBox="1">
            <a:spLocks noChangeArrowheads="1"/>
          </p:cNvSpPr>
          <p:nvPr/>
        </p:nvSpPr>
        <p:spPr bwMode="auto">
          <a:xfrm>
            <a:off x="3581400" y="4876800"/>
            <a:ext cx="1797050" cy="641350"/>
          </a:xfrm>
          <a:prstGeom prst="rect">
            <a:avLst/>
          </a:prstGeom>
          <a:noFill/>
          <a:ln w="9525">
            <a:noFill/>
            <a:miter lim="800000"/>
            <a:headEnd/>
            <a:tailEnd/>
          </a:ln>
          <a:effectLst/>
        </p:spPr>
        <p:txBody>
          <a:bodyPr wrap="none">
            <a:spAutoFit/>
          </a:bodyPr>
          <a:lstStyle/>
          <a:p>
            <a:pPr algn="ctr"/>
            <a:r>
              <a:rPr lang="en-US"/>
              <a:t>Check for DMA </a:t>
            </a:r>
          </a:p>
          <a:p>
            <a:pPr algn="ctr"/>
            <a:r>
              <a:rPr lang="en-US"/>
              <a:t>completion</a:t>
            </a:r>
          </a:p>
        </p:txBody>
      </p:sp>
      <p:sp>
        <p:nvSpPr>
          <p:cNvPr id="454694" name="Text Box 38"/>
          <p:cNvSpPr txBox="1">
            <a:spLocks noChangeArrowheads="1"/>
          </p:cNvSpPr>
          <p:nvPr/>
        </p:nvSpPr>
        <p:spPr bwMode="auto">
          <a:xfrm>
            <a:off x="5943600" y="5029200"/>
            <a:ext cx="1530350" cy="392113"/>
          </a:xfrm>
          <a:prstGeom prst="rect">
            <a:avLst/>
          </a:prstGeom>
          <a:solidFill>
            <a:srgbClr val="FFFF00"/>
          </a:solidFill>
          <a:ln w="25400">
            <a:solidFill>
              <a:schemeClr val="tx2"/>
            </a:solidFill>
            <a:miter lim="800000"/>
            <a:headEnd/>
            <a:tailEnd/>
          </a:ln>
          <a:effectLst/>
        </p:spPr>
        <p:txBody>
          <a:bodyPr wrap="none">
            <a:spAutoFit/>
          </a:bodyPr>
          <a:lstStyle/>
          <a:p>
            <a:r>
              <a:rPr lang="en-US"/>
              <a:t>[ CRC store ]</a:t>
            </a:r>
          </a:p>
        </p:txBody>
      </p:sp>
      <p:sp>
        <p:nvSpPr>
          <p:cNvPr id="454695" name="Text Box 39"/>
          <p:cNvSpPr txBox="1">
            <a:spLocks noChangeArrowheads="1"/>
          </p:cNvSpPr>
          <p:nvPr/>
        </p:nvSpPr>
        <p:spPr bwMode="auto">
          <a:xfrm>
            <a:off x="914400" y="4027487"/>
            <a:ext cx="1898650" cy="392113"/>
          </a:xfrm>
          <a:prstGeom prst="rect">
            <a:avLst/>
          </a:prstGeom>
          <a:solidFill>
            <a:srgbClr val="FFFF00"/>
          </a:solidFill>
          <a:ln w="25400">
            <a:solidFill>
              <a:schemeClr val="tx2"/>
            </a:solidFill>
            <a:miter lim="800000"/>
            <a:headEnd/>
            <a:tailEnd/>
          </a:ln>
          <a:effectLst/>
        </p:spPr>
        <p:txBody>
          <a:bodyPr wrap="none">
            <a:spAutoFit/>
          </a:bodyPr>
          <a:lstStyle/>
          <a:p>
            <a:r>
              <a:rPr lang="en-US" dirty="0"/>
              <a:t>[ CRC compute ]</a:t>
            </a:r>
          </a:p>
        </p:txBody>
      </p:sp>
      <p:sp>
        <p:nvSpPr>
          <p:cNvPr id="454696" name="Line 40"/>
          <p:cNvSpPr>
            <a:spLocks noChangeShapeType="1"/>
          </p:cNvSpPr>
          <p:nvPr/>
        </p:nvSpPr>
        <p:spPr bwMode="auto">
          <a:xfrm>
            <a:off x="8077200" y="5562600"/>
            <a:ext cx="533400" cy="0"/>
          </a:xfrm>
          <a:prstGeom prst="line">
            <a:avLst/>
          </a:prstGeom>
          <a:noFill/>
          <a:ln w="25400">
            <a:solidFill>
              <a:schemeClr val="tx1"/>
            </a:solidFill>
            <a:round/>
            <a:headEnd/>
            <a:tailEnd/>
          </a:ln>
          <a:effectLst/>
        </p:spPr>
        <p:txBody>
          <a:bodyPr/>
          <a:lstStyle/>
          <a:p>
            <a:endParaRPr lang="en-US"/>
          </a:p>
        </p:txBody>
      </p:sp>
      <p:sp>
        <p:nvSpPr>
          <p:cNvPr id="454667" name="Line 11"/>
          <p:cNvSpPr>
            <a:spLocks noChangeShapeType="1"/>
          </p:cNvSpPr>
          <p:nvPr/>
        </p:nvSpPr>
        <p:spPr bwMode="auto">
          <a:xfrm>
            <a:off x="1905000" y="2667000"/>
            <a:ext cx="0" cy="609600"/>
          </a:xfrm>
          <a:prstGeom prst="line">
            <a:avLst/>
          </a:prstGeom>
          <a:noFill/>
          <a:ln w="25400">
            <a:solidFill>
              <a:schemeClr val="tx1"/>
            </a:solidFill>
            <a:round/>
            <a:headEnd/>
            <a:tailEnd type="stealth" w="lg" len="lg"/>
          </a:ln>
          <a:effectLst/>
        </p:spPr>
        <p:txBody>
          <a:bodyPr/>
          <a:lstStyle/>
          <a:p>
            <a:endParaRPr lang="en-US"/>
          </a:p>
        </p:txBody>
      </p:sp>
      <p:sp>
        <p:nvSpPr>
          <p:cNvPr id="42" name="Slide Number Placeholder 41"/>
          <p:cNvSpPr>
            <a:spLocks noGrp="1"/>
          </p:cNvSpPr>
          <p:nvPr>
            <p:ph type="sldNum" sz="quarter" idx="11"/>
          </p:nvPr>
        </p:nvSpPr>
        <p:spPr/>
        <p:txBody>
          <a:bodyPr/>
          <a:lstStyle/>
          <a:p>
            <a:fld id="{47187905-9C84-4ADF-B872-3A8381EE4416}" type="slidenum">
              <a:rPr lang="el-GR" smtClean="0"/>
              <a:pPr/>
              <a:t>12</a:t>
            </a:fld>
            <a:endParaRPr lang="el-GR"/>
          </a:p>
        </p:txBody>
      </p:sp>
      <p:sp>
        <p:nvSpPr>
          <p:cNvPr id="43" name="Footer Placeholder 42"/>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2"/>
          <p:cNvSpPr>
            <a:spLocks noGrp="1"/>
          </p:cNvSpPr>
          <p:nvPr>
            <p:ph type="title"/>
          </p:nvPr>
        </p:nvSpPr>
        <p:spPr/>
        <p:txBody>
          <a:bodyPr/>
          <a:lstStyle/>
          <a:p>
            <a:r>
              <a:rPr lang="en-US" dirty="0" smtClean="0"/>
              <a:t>I/O Path – READ (no cache, CRC) </a:t>
            </a:r>
          </a:p>
        </p:txBody>
      </p:sp>
      <p:sp>
        <p:nvSpPr>
          <p:cNvPr id="453635" name="Text Box 3"/>
          <p:cNvSpPr txBox="1">
            <a:spLocks noChangeArrowheads="1"/>
          </p:cNvSpPr>
          <p:nvPr/>
        </p:nvSpPr>
        <p:spPr bwMode="auto">
          <a:xfrm>
            <a:off x="381000" y="1295400"/>
            <a:ext cx="1250950" cy="366713"/>
          </a:xfrm>
          <a:prstGeom prst="rect">
            <a:avLst/>
          </a:prstGeom>
          <a:noFill/>
          <a:ln w="9525">
            <a:noFill/>
            <a:miter lim="800000"/>
            <a:headEnd/>
            <a:tailEnd/>
          </a:ln>
          <a:effectLst/>
        </p:spPr>
        <p:txBody>
          <a:bodyPr wrap="none">
            <a:spAutoFit/>
          </a:bodyPr>
          <a:lstStyle/>
          <a:p>
            <a:r>
              <a:rPr lang="en-US"/>
              <a:t>From Host</a:t>
            </a:r>
          </a:p>
        </p:txBody>
      </p:sp>
      <p:grpSp>
        <p:nvGrpSpPr>
          <p:cNvPr id="2" name="Group 6"/>
          <p:cNvGrpSpPr>
            <a:grpSpLocks/>
          </p:cNvGrpSpPr>
          <p:nvPr/>
        </p:nvGrpSpPr>
        <p:grpSpPr bwMode="auto">
          <a:xfrm>
            <a:off x="990600" y="1752600"/>
            <a:ext cx="1981200" cy="914400"/>
            <a:chOff x="624" y="1488"/>
            <a:chExt cx="1440" cy="672"/>
          </a:xfrm>
        </p:grpSpPr>
        <p:sp>
          <p:nvSpPr>
            <p:cNvPr id="453636" name="Text Box 4"/>
            <p:cNvSpPr txBox="1">
              <a:spLocks noChangeArrowheads="1"/>
            </p:cNvSpPr>
            <p:nvPr/>
          </p:nvSpPr>
          <p:spPr bwMode="auto">
            <a:xfrm>
              <a:off x="846" y="1584"/>
              <a:ext cx="1001" cy="471"/>
            </a:xfrm>
            <a:prstGeom prst="rect">
              <a:avLst/>
            </a:prstGeom>
            <a:noFill/>
            <a:ln w="19050">
              <a:noFill/>
              <a:miter lim="800000"/>
              <a:headEnd/>
              <a:tailEnd/>
            </a:ln>
            <a:effectLst/>
          </p:spPr>
          <p:txBody>
            <a:bodyPr wrap="none">
              <a:spAutoFit/>
            </a:bodyPr>
            <a:lstStyle/>
            <a:p>
              <a:pPr algn="ctr"/>
              <a:r>
                <a:rPr lang="en-US"/>
                <a:t>ISSUE</a:t>
              </a:r>
            </a:p>
            <a:p>
              <a:pPr algn="ctr"/>
              <a:r>
                <a:rPr lang="en-US"/>
                <a:t>work-queue</a:t>
              </a:r>
            </a:p>
          </p:txBody>
        </p:sp>
        <p:sp>
          <p:nvSpPr>
            <p:cNvPr id="453637" name="Oval 5"/>
            <p:cNvSpPr>
              <a:spLocks noChangeArrowheads="1"/>
            </p:cNvSpPr>
            <p:nvPr/>
          </p:nvSpPr>
          <p:spPr bwMode="auto">
            <a:xfrm>
              <a:off x="624" y="1488"/>
              <a:ext cx="1440" cy="672"/>
            </a:xfrm>
            <a:prstGeom prst="ellipse">
              <a:avLst/>
            </a:prstGeom>
            <a:noFill/>
            <a:ln w="19050">
              <a:solidFill>
                <a:schemeClr val="tx1"/>
              </a:solidFill>
              <a:round/>
              <a:headEnd/>
              <a:tailEnd/>
            </a:ln>
            <a:effectLst/>
          </p:spPr>
          <p:txBody>
            <a:bodyPr wrap="none" anchor="ctr"/>
            <a:lstStyle/>
            <a:p>
              <a:endParaRPr lang="en-US"/>
            </a:p>
          </p:txBody>
        </p:sp>
      </p:grpSp>
      <p:grpSp>
        <p:nvGrpSpPr>
          <p:cNvPr id="3" name="Group 7"/>
          <p:cNvGrpSpPr>
            <a:grpSpLocks/>
          </p:cNvGrpSpPr>
          <p:nvPr/>
        </p:nvGrpSpPr>
        <p:grpSpPr bwMode="auto">
          <a:xfrm>
            <a:off x="838200" y="3276600"/>
            <a:ext cx="2057400" cy="914400"/>
            <a:chOff x="624" y="1488"/>
            <a:chExt cx="1440" cy="672"/>
          </a:xfrm>
        </p:grpSpPr>
        <p:sp>
          <p:nvSpPr>
            <p:cNvPr id="453640" name="Text Box 8"/>
            <p:cNvSpPr txBox="1">
              <a:spLocks noChangeArrowheads="1"/>
            </p:cNvSpPr>
            <p:nvPr/>
          </p:nvSpPr>
          <p:spPr bwMode="auto">
            <a:xfrm>
              <a:off x="846" y="1584"/>
              <a:ext cx="1000" cy="471"/>
            </a:xfrm>
            <a:prstGeom prst="rect">
              <a:avLst/>
            </a:prstGeom>
            <a:noFill/>
            <a:ln w="19050">
              <a:noFill/>
              <a:miter lim="800000"/>
              <a:headEnd/>
              <a:tailEnd/>
            </a:ln>
            <a:effectLst/>
          </p:spPr>
          <p:txBody>
            <a:bodyPr wrap="none">
              <a:spAutoFit/>
            </a:bodyPr>
            <a:lstStyle/>
            <a:p>
              <a:pPr algn="ctr"/>
              <a:r>
                <a:rPr lang="en-US"/>
                <a:t>NEW-READ</a:t>
              </a:r>
            </a:p>
            <a:p>
              <a:pPr algn="ctr"/>
              <a:r>
                <a:rPr lang="en-US"/>
                <a:t>work-queue</a:t>
              </a:r>
            </a:p>
          </p:txBody>
        </p:sp>
        <p:sp>
          <p:nvSpPr>
            <p:cNvPr id="453641" name="Oval 9"/>
            <p:cNvSpPr>
              <a:spLocks noChangeArrowheads="1"/>
            </p:cNvSpPr>
            <p:nvPr/>
          </p:nvSpPr>
          <p:spPr bwMode="auto">
            <a:xfrm>
              <a:off x="624" y="1488"/>
              <a:ext cx="1440" cy="672"/>
            </a:xfrm>
            <a:prstGeom prst="ellipse">
              <a:avLst/>
            </a:prstGeom>
            <a:noFill/>
            <a:ln w="19050">
              <a:solidFill>
                <a:schemeClr val="tx1"/>
              </a:solidFill>
              <a:round/>
              <a:headEnd/>
              <a:tailEnd/>
            </a:ln>
            <a:effectLst/>
          </p:spPr>
          <p:txBody>
            <a:bodyPr wrap="none" anchor="ctr"/>
            <a:lstStyle/>
            <a:p>
              <a:endParaRPr lang="en-US"/>
            </a:p>
          </p:txBody>
        </p:sp>
      </p:grpSp>
      <p:sp>
        <p:nvSpPr>
          <p:cNvPr id="453642" name="Line 10"/>
          <p:cNvSpPr>
            <a:spLocks noChangeShapeType="1"/>
          </p:cNvSpPr>
          <p:nvPr/>
        </p:nvSpPr>
        <p:spPr bwMode="auto">
          <a:xfrm>
            <a:off x="1905000" y="2667000"/>
            <a:ext cx="0" cy="609600"/>
          </a:xfrm>
          <a:prstGeom prst="line">
            <a:avLst/>
          </a:prstGeom>
          <a:noFill/>
          <a:ln w="25400">
            <a:solidFill>
              <a:schemeClr val="tx1"/>
            </a:solidFill>
            <a:round/>
            <a:headEnd/>
            <a:tailEnd type="stealth" w="lg" len="lg"/>
          </a:ln>
          <a:effectLst/>
        </p:spPr>
        <p:txBody>
          <a:bodyPr/>
          <a:lstStyle/>
          <a:p>
            <a:endParaRPr lang="en-US"/>
          </a:p>
        </p:txBody>
      </p:sp>
      <p:grpSp>
        <p:nvGrpSpPr>
          <p:cNvPr id="4" name="Group 13"/>
          <p:cNvGrpSpPr>
            <a:grpSpLocks/>
          </p:cNvGrpSpPr>
          <p:nvPr/>
        </p:nvGrpSpPr>
        <p:grpSpPr bwMode="auto">
          <a:xfrm>
            <a:off x="228600" y="1295400"/>
            <a:ext cx="762000" cy="914400"/>
            <a:chOff x="144" y="1008"/>
            <a:chExt cx="480" cy="576"/>
          </a:xfrm>
        </p:grpSpPr>
        <p:sp>
          <p:nvSpPr>
            <p:cNvPr id="453643" name="Line 11"/>
            <p:cNvSpPr>
              <a:spLocks noChangeShapeType="1"/>
            </p:cNvSpPr>
            <p:nvPr/>
          </p:nvSpPr>
          <p:spPr bwMode="auto">
            <a:xfrm>
              <a:off x="144" y="1008"/>
              <a:ext cx="0" cy="576"/>
            </a:xfrm>
            <a:prstGeom prst="line">
              <a:avLst/>
            </a:prstGeom>
            <a:noFill/>
            <a:ln w="25400">
              <a:solidFill>
                <a:schemeClr val="tx1"/>
              </a:solidFill>
              <a:round/>
              <a:headEnd/>
              <a:tailEnd/>
            </a:ln>
            <a:effectLst/>
          </p:spPr>
          <p:txBody>
            <a:bodyPr/>
            <a:lstStyle/>
            <a:p>
              <a:endParaRPr lang="en-US"/>
            </a:p>
          </p:txBody>
        </p:sp>
        <p:sp>
          <p:nvSpPr>
            <p:cNvPr id="453644" name="Line 12"/>
            <p:cNvSpPr>
              <a:spLocks noChangeShapeType="1"/>
            </p:cNvSpPr>
            <p:nvPr/>
          </p:nvSpPr>
          <p:spPr bwMode="auto">
            <a:xfrm>
              <a:off x="144" y="1584"/>
              <a:ext cx="480" cy="0"/>
            </a:xfrm>
            <a:prstGeom prst="line">
              <a:avLst/>
            </a:prstGeom>
            <a:noFill/>
            <a:ln w="25400">
              <a:solidFill>
                <a:schemeClr val="tx1"/>
              </a:solidFill>
              <a:round/>
              <a:headEnd/>
              <a:tailEnd type="triangle" w="med" len="med"/>
            </a:ln>
            <a:effectLst/>
          </p:spPr>
          <p:txBody>
            <a:bodyPr/>
            <a:lstStyle/>
            <a:p>
              <a:endParaRPr lang="en-US"/>
            </a:p>
          </p:txBody>
        </p:sp>
      </p:grpSp>
      <p:sp>
        <p:nvSpPr>
          <p:cNvPr id="453646" name="Text Box 14"/>
          <p:cNvSpPr txBox="1">
            <a:spLocks noChangeArrowheads="1"/>
          </p:cNvSpPr>
          <p:nvPr/>
        </p:nvSpPr>
        <p:spPr bwMode="auto">
          <a:xfrm>
            <a:off x="1143000" y="4648200"/>
            <a:ext cx="1466850" cy="392113"/>
          </a:xfrm>
          <a:prstGeom prst="rect">
            <a:avLst/>
          </a:prstGeom>
          <a:noFill/>
          <a:ln w="25400">
            <a:solidFill>
              <a:schemeClr val="tx1"/>
            </a:solidFill>
            <a:miter lim="800000"/>
            <a:headEnd/>
            <a:tailEnd/>
          </a:ln>
          <a:effectLst/>
        </p:spPr>
        <p:txBody>
          <a:bodyPr wrap="none">
            <a:spAutoFit/>
          </a:bodyPr>
          <a:lstStyle/>
          <a:p>
            <a:r>
              <a:rPr lang="en-US"/>
              <a:t>submit_bio()</a:t>
            </a:r>
          </a:p>
        </p:txBody>
      </p:sp>
      <p:sp>
        <p:nvSpPr>
          <p:cNvPr id="453648" name="Text Box 16"/>
          <p:cNvSpPr txBox="1">
            <a:spLocks noChangeArrowheads="1"/>
          </p:cNvSpPr>
          <p:nvPr/>
        </p:nvSpPr>
        <p:spPr bwMode="auto">
          <a:xfrm>
            <a:off x="990600" y="5562600"/>
            <a:ext cx="1828800" cy="660400"/>
          </a:xfrm>
          <a:prstGeom prst="rect">
            <a:avLst/>
          </a:prstGeom>
          <a:noFill/>
          <a:ln w="19050">
            <a:solidFill>
              <a:schemeClr val="accent1"/>
            </a:solidFill>
            <a:miter lim="800000"/>
            <a:headEnd/>
            <a:tailEnd/>
          </a:ln>
          <a:effectLst/>
        </p:spPr>
        <p:txBody>
          <a:bodyPr>
            <a:spAutoFit/>
          </a:bodyPr>
          <a:lstStyle/>
          <a:p>
            <a:pPr algn="ctr"/>
            <a:r>
              <a:rPr lang="en-US"/>
              <a:t>SAS/SCSI </a:t>
            </a:r>
          </a:p>
          <a:p>
            <a:pPr algn="ctr"/>
            <a:r>
              <a:rPr lang="en-US"/>
              <a:t>controller</a:t>
            </a:r>
          </a:p>
        </p:txBody>
      </p:sp>
      <p:sp>
        <p:nvSpPr>
          <p:cNvPr id="453649" name="Line 17"/>
          <p:cNvSpPr>
            <a:spLocks noChangeShapeType="1"/>
          </p:cNvSpPr>
          <p:nvPr/>
        </p:nvSpPr>
        <p:spPr bwMode="auto">
          <a:xfrm>
            <a:off x="1828800" y="5029200"/>
            <a:ext cx="0" cy="533400"/>
          </a:xfrm>
          <a:prstGeom prst="line">
            <a:avLst/>
          </a:prstGeom>
          <a:noFill/>
          <a:ln w="25400">
            <a:solidFill>
              <a:schemeClr val="tx1"/>
            </a:solidFill>
            <a:prstDash val="dash"/>
            <a:round/>
            <a:headEnd/>
            <a:tailEnd type="triangle" w="lg" len="lg"/>
          </a:ln>
          <a:effectLst/>
        </p:spPr>
        <p:txBody>
          <a:bodyPr/>
          <a:lstStyle/>
          <a:p>
            <a:endParaRPr lang="en-US"/>
          </a:p>
        </p:txBody>
      </p:sp>
      <p:sp>
        <p:nvSpPr>
          <p:cNvPr id="453651" name="Text Box 19"/>
          <p:cNvSpPr txBox="1">
            <a:spLocks noChangeArrowheads="1"/>
          </p:cNvSpPr>
          <p:nvPr/>
        </p:nvSpPr>
        <p:spPr bwMode="auto">
          <a:xfrm>
            <a:off x="4343400" y="1752600"/>
            <a:ext cx="2038350" cy="666750"/>
          </a:xfrm>
          <a:prstGeom prst="rect">
            <a:avLst/>
          </a:prstGeom>
          <a:noFill/>
          <a:ln w="25400">
            <a:solidFill>
              <a:schemeClr val="tx1"/>
            </a:solidFill>
            <a:miter lim="800000"/>
            <a:headEnd/>
            <a:tailEnd/>
          </a:ln>
          <a:effectLst/>
        </p:spPr>
        <p:txBody>
          <a:bodyPr wrap="none">
            <a:spAutoFit/>
          </a:bodyPr>
          <a:lstStyle/>
          <a:p>
            <a:r>
              <a:rPr lang="en-US"/>
              <a:t>I/O Completion</a:t>
            </a:r>
          </a:p>
          <a:p>
            <a:r>
              <a:rPr lang="en-US"/>
              <a:t>(soft-IRQ handler)</a:t>
            </a:r>
          </a:p>
        </p:txBody>
      </p:sp>
      <p:sp>
        <p:nvSpPr>
          <p:cNvPr id="453652" name="Line 20"/>
          <p:cNvSpPr>
            <a:spLocks noChangeShapeType="1"/>
          </p:cNvSpPr>
          <p:nvPr/>
        </p:nvSpPr>
        <p:spPr bwMode="auto">
          <a:xfrm>
            <a:off x="2895600" y="5943600"/>
            <a:ext cx="762000" cy="0"/>
          </a:xfrm>
          <a:prstGeom prst="line">
            <a:avLst/>
          </a:prstGeom>
          <a:noFill/>
          <a:ln w="25400">
            <a:solidFill>
              <a:schemeClr val="tx1"/>
            </a:solidFill>
            <a:prstDash val="dash"/>
            <a:round/>
            <a:headEnd/>
            <a:tailEnd/>
          </a:ln>
          <a:effectLst/>
        </p:spPr>
        <p:txBody>
          <a:bodyPr/>
          <a:lstStyle/>
          <a:p>
            <a:endParaRPr lang="en-US"/>
          </a:p>
        </p:txBody>
      </p:sp>
      <p:sp>
        <p:nvSpPr>
          <p:cNvPr id="453653" name="Line 21"/>
          <p:cNvSpPr>
            <a:spLocks noChangeShapeType="1"/>
          </p:cNvSpPr>
          <p:nvPr/>
        </p:nvSpPr>
        <p:spPr bwMode="auto">
          <a:xfrm flipV="1">
            <a:off x="3733800" y="2133600"/>
            <a:ext cx="0" cy="3810000"/>
          </a:xfrm>
          <a:prstGeom prst="line">
            <a:avLst/>
          </a:prstGeom>
          <a:noFill/>
          <a:ln w="25400">
            <a:solidFill>
              <a:schemeClr val="tx1"/>
            </a:solidFill>
            <a:prstDash val="dash"/>
            <a:round/>
            <a:headEnd/>
            <a:tailEnd/>
          </a:ln>
          <a:effectLst/>
        </p:spPr>
        <p:txBody>
          <a:bodyPr/>
          <a:lstStyle/>
          <a:p>
            <a:endParaRPr lang="en-US"/>
          </a:p>
        </p:txBody>
      </p:sp>
      <p:sp>
        <p:nvSpPr>
          <p:cNvPr id="453654" name="Line 22"/>
          <p:cNvSpPr>
            <a:spLocks noChangeShapeType="1"/>
          </p:cNvSpPr>
          <p:nvPr/>
        </p:nvSpPr>
        <p:spPr bwMode="auto">
          <a:xfrm>
            <a:off x="3810000" y="2133600"/>
            <a:ext cx="533400" cy="0"/>
          </a:xfrm>
          <a:prstGeom prst="line">
            <a:avLst/>
          </a:prstGeom>
          <a:noFill/>
          <a:ln w="25400">
            <a:solidFill>
              <a:schemeClr val="tx1"/>
            </a:solidFill>
            <a:prstDash val="dash"/>
            <a:round/>
            <a:headEnd/>
            <a:tailEnd type="triangle" w="lg" len="lg"/>
          </a:ln>
          <a:effectLst/>
        </p:spPr>
        <p:txBody>
          <a:bodyPr/>
          <a:lstStyle/>
          <a:p>
            <a:endParaRPr lang="en-US"/>
          </a:p>
        </p:txBody>
      </p:sp>
      <p:sp>
        <p:nvSpPr>
          <p:cNvPr id="453655" name="Text Box 23"/>
          <p:cNvSpPr txBox="1">
            <a:spLocks noChangeArrowheads="1"/>
          </p:cNvSpPr>
          <p:nvPr/>
        </p:nvSpPr>
        <p:spPr bwMode="auto">
          <a:xfrm>
            <a:off x="3048000" y="5334000"/>
            <a:ext cx="590550" cy="366713"/>
          </a:xfrm>
          <a:prstGeom prst="rect">
            <a:avLst/>
          </a:prstGeom>
          <a:noFill/>
          <a:ln w="9525">
            <a:noFill/>
            <a:miter lim="800000"/>
            <a:headEnd/>
            <a:tailEnd/>
          </a:ln>
          <a:effectLst/>
        </p:spPr>
        <p:txBody>
          <a:bodyPr wrap="none">
            <a:spAutoFit/>
          </a:bodyPr>
          <a:lstStyle/>
          <a:p>
            <a:r>
              <a:rPr lang="en-US"/>
              <a:t>IRQ</a:t>
            </a:r>
          </a:p>
        </p:txBody>
      </p:sp>
      <p:sp>
        <p:nvSpPr>
          <p:cNvPr id="453656" name="Line 24"/>
          <p:cNvSpPr>
            <a:spLocks noChangeShapeType="1"/>
          </p:cNvSpPr>
          <p:nvPr/>
        </p:nvSpPr>
        <p:spPr bwMode="auto">
          <a:xfrm>
            <a:off x="1828800" y="4191000"/>
            <a:ext cx="0" cy="457200"/>
          </a:xfrm>
          <a:prstGeom prst="line">
            <a:avLst/>
          </a:prstGeom>
          <a:noFill/>
          <a:ln w="25400">
            <a:solidFill>
              <a:schemeClr val="tx1"/>
            </a:solidFill>
            <a:round/>
            <a:headEnd/>
            <a:tailEnd type="stealth" w="lg" len="lg"/>
          </a:ln>
          <a:effectLst/>
        </p:spPr>
        <p:txBody>
          <a:bodyPr/>
          <a:lstStyle/>
          <a:p>
            <a:endParaRPr lang="en-US"/>
          </a:p>
        </p:txBody>
      </p:sp>
      <p:grpSp>
        <p:nvGrpSpPr>
          <p:cNvPr id="5" name="Group 25"/>
          <p:cNvGrpSpPr>
            <a:grpSpLocks/>
          </p:cNvGrpSpPr>
          <p:nvPr/>
        </p:nvGrpSpPr>
        <p:grpSpPr bwMode="auto">
          <a:xfrm>
            <a:off x="4267200" y="3124200"/>
            <a:ext cx="2057400" cy="914400"/>
            <a:chOff x="624" y="1488"/>
            <a:chExt cx="1440" cy="672"/>
          </a:xfrm>
        </p:grpSpPr>
        <p:sp>
          <p:nvSpPr>
            <p:cNvPr id="453658" name="Text Box 26"/>
            <p:cNvSpPr txBox="1">
              <a:spLocks noChangeArrowheads="1"/>
            </p:cNvSpPr>
            <p:nvPr/>
          </p:nvSpPr>
          <p:spPr bwMode="auto">
            <a:xfrm>
              <a:off x="864" y="1584"/>
              <a:ext cx="964" cy="471"/>
            </a:xfrm>
            <a:prstGeom prst="rect">
              <a:avLst/>
            </a:prstGeom>
            <a:noFill/>
            <a:ln w="19050">
              <a:noFill/>
              <a:miter lim="800000"/>
              <a:headEnd/>
              <a:tailEnd/>
            </a:ln>
            <a:effectLst/>
          </p:spPr>
          <p:txBody>
            <a:bodyPr wrap="none">
              <a:spAutoFit/>
            </a:bodyPr>
            <a:lstStyle/>
            <a:p>
              <a:pPr algn="ctr"/>
              <a:r>
                <a:rPr lang="en-US"/>
                <a:t>OLD-READ</a:t>
              </a:r>
            </a:p>
            <a:p>
              <a:pPr algn="ctr"/>
              <a:r>
                <a:rPr lang="en-US"/>
                <a:t>work-queue</a:t>
              </a:r>
            </a:p>
          </p:txBody>
        </p:sp>
        <p:sp>
          <p:nvSpPr>
            <p:cNvPr id="453659" name="Oval 27"/>
            <p:cNvSpPr>
              <a:spLocks noChangeArrowheads="1"/>
            </p:cNvSpPr>
            <p:nvPr/>
          </p:nvSpPr>
          <p:spPr bwMode="auto">
            <a:xfrm>
              <a:off x="624" y="1488"/>
              <a:ext cx="1440" cy="672"/>
            </a:xfrm>
            <a:prstGeom prst="ellipse">
              <a:avLst/>
            </a:prstGeom>
            <a:noFill/>
            <a:ln w="19050">
              <a:solidFill>
                <a:schemeClr val="tx1"/>
              </a:solidFill>
              <a:round/>
              <a:headEnd/>
              <a:tailEnd/>
            </a:ln>
            <a:effectLst/>
          </p:spPr>
          <p:txBody>
            <a:bodyPr wrap="none" anchor="ctr"/>
            <a:lstStyle/>
            <a:p>
              <a:endParaRPr lang="en-US"/>
            </a:p>
          </p:txBody>
        </p:sp>
      </p:grpSp>
      <p:sp>
        <p:nvSpPr>
          <p:cNvPr id="453660" name="Line 28"/>
          <p:cNvSpPr>
            <a:spLocks noChangeShapeType="1"/>
          </p:cNvSpPr>
          <p:nvPr/>
        </p:nvSpPr>
        <p:spPr bwMode="auto">
          <a:xfrm>
            <a:off x="5257800" y="2438400"/>
            <a:ext cx="0" cy="685800"/>
          </a:xfrm>
          <a:prstGeom prst="line">
            <a:avLst/>
          </a:prstGeom>
          <a:noFill/>
          <a:ln w="25400">
            <a:solidFill>
              <a:schemeClr val="tx1"/>
            </a:solidFill>
            <a:round/>
            <a:headEnd/>
            <a:tailEnd type="stealth" w="lg" len="lg"/>
          </a:ln>
          <a:effectLst/>
        </p:spPr>
        <p:txBody>
          <a:bodyPr/>
          <a:lstStyle/>
          <a:p>
            <a:endParaRPr lang="en-US"/>
          </a:p>
        </p:txBody>
      </p:sp>
      <p:sp>
        <p:nvSpPr>
          <p:cNvPr id="453661" name="Text Box 29"/>
          <p:cNvSpPr txBox="1">
            <a:spLocks noChangeArrowheads="1"/>
          </p:cNvSpPr>
          <p:nvPr/>
        </p:nvSpPr>
        <p:spPr bwMode="auto">
          <a:xfrm>
            <a:off x="4191000" y="5105400"/>
            <a:ext cx="2362200" cy="385763"/>
          </a:xfrm>
          <a:prstGeom prst="rect">
            <a:avLst/>
          </a:prstGeom>
          <a:noFill/>
          <a:ln w="19050">
            <a:solidFill>
              <a:schemeClr val="accent1"/>
            </a:solidFill>
            <a:miter lim="800000"/>
            <a:headEnd/>
            <a:tailEnd/>
          </a:ln>
          <a:effectLst/>
        </p:spPr>
        <p:txBody>
          <a:bodyPr>
            <a:spAutoFit/>
          </a:bodyPr>
          <a:lstStyle/>
          <a:p>
            <a:pPr algn="ctr"/>
            <a:r>
              <a:rPr lang="en-US"/>
              <a:t>ADMA channel</a:t>
            </a:r>
          </a:p>
        </p:txBody>
      </p:sp>
      <p:sp>
        <p:nvSpPr>
          <p:cNvPr id="453662" name="Line 30"/>
          <p:cNvSpPr>
            <a:spLocks noChangeShapeType="1"/>
          </p:cNvSpPr>
          <p:nvPr/>
        </p:nvSpPr>
        <p:spPr bwMode="auto">
          <a:xfrm>
            <a:off x="5257800" y="4114800"/>
            <a:ext cx="0" cy="990600"/>
          </a:xfrm>
          <a:prstGeom prst="line">
            <a:avLst/>
          </a:prstGeom>
          <a:noFill/>
          <a:ln w="25400">
            <a:solidFill>
              <a:schemeClr val="tx1"/>
            </a:solidFill>
            <a:prstDash val="dash"/>
            <a:round/>
            <a:headEnd/>
            <a:tailEnd type="triangle" w="lg" len="lg"/>
          </a:ln>
          <a:effectLst/>
        </p:spPr>
        <p:txBody>
          <a:bodyPr/>
          <a:lstStyle/>
          <a:p>
            <a:endParaRPr lang="en-US"/>
          </a:p>
        </p:txBody>
      </p:sp>
      <p:grpSp>
        <p:nvGrpSpPr>
          <p:cNvPr id="6" name="Group 35"/>
          <p:cNvGrpSpPr>
            <a:grpSpLocks/>
          </p:cNvGrpSpPr>
          <p:nvPr/>
        </p:nvGrpSpPr>
        <p:grpSpPr bwMode="auto">
          <a:xfrm>
            <a:off x="6172200" y="2133600"/>
            <a:ext cx="2971800" cy="1371600"/>
            <a:chOff x="3888" y="2064"/>
            <a:chExt cx="1872" cy="864"/>
          </a:xfrm>
        </p:grpSpPr>
        <p:sp>
          <p:nvSpPr>
            <p:cNvPr id="453665" name="Text Box 33"/>
            <p:cNvSpPr txBox="1">
              <a:spLocks noChangeArrowheads="1"/>
            </p:cNvSpPr>
            <p:nvPr/>
          </p:nvSpPr>
          <p:spPr bwMode="auto">
            <a:xfrm>
              <a:off x="3888" y="2332"/>
              <a:ext cx="1872" cy="404"/>
            </a:xfrm>
            <a:prstGeom prst="rect">
              <a:avLst/>
            </a:prstGeom>
            <a:noFill/>
            <a:ln w="19050">
              <a:noFill/>
              <a:miter lim="800000"/>
              <a:headEnd/>
              <a:tailEnd/>
            </a:ln>
            <a:effectLst/>
          </p:spPr>
          <p:txBody>
            <a:bodyPr>
              <a:spAutoFit/>
            </a:bodyPr>
            <a:lstStyle/>
            <a:p>
              <a:pPr algn="ctr"/>
              <a:r>
                <a:rPr lang="en-US"/>
                <a:t>READ-COMPLETION</a:t>
              </a:r>
            </a:p>
            <a:p>
              <a:pPr algn="ctr"/>
              <a:r>
                <a:rPr lang="en-US"/>
                <a:t>work-queue</a:t>
              </a:r>
            </a:p>
          </p:txBody>
        </p:sp>
        <p:sp>
          <p:nvSpPr>
            <p:cNvPr id="453666" name="Oval 34"/>
            <p:cNvSpPr>
              <a:spLocks noChangeArrowheads="1"/>
            </p:cNvSpPr>
            <p:nvPr/>
          </p:nvSpPr>
          <p:spPr bwMode="auto">
            <a:xfrm>
              <a:off x="4021" y="2064"/>
              <a:ext cx="1601" cy="864"/>
            </a:xfrm>
            <a:prstGeom prst="ellipse">
              <a:avLst/>
            </a:prstGeom>
            <a:noFill/>
            <a:ln w="19050">
              <a:solidFill>
                <a:schemeClr val="tx1"/>
              </a:solidFill>
              <a:round/>
              <a:headEnd/>
              <a:tailEnd/>
            </a:ln>
            <a:effectLst/>
          </p:spPr>
          <p:txBody>
            <a:bodyPr wrap="none" anchor="ctr"/>
            <a:lstStyle/>
            <a:p>
              <a:endParaRPr lang="en-US"/>
            </a:p>
          </p:txBody>
        </p:sp>
      </p:grpSp>
      <p:sp>
        <p:nvSpPr>
          <p:cNvPr id="453668" name="Line 36"/>
          <p:cNvSpPr>
            <a:spLocks noChangeShapeType="1"/>
          </p:cNvSpPr>
          <p:nvPr/>
        </p:nvSpPr>
        <p:spPr bwMode="auto">
          <a:xfrm flipV="1">
            <a:off x="5638800" y="2819400"/>
            <a:ext cx="762000" cy="304800"/>
          </a:xfrm>
          <a:prstGeom prst="line">
            <a:avLst/>
          </a:prstGeom>
          <a:noFill/>
          <a:ln w="25400">
            <a:solidFill>
              <a:schemeClr val="tx1"/>
            </a:solidFill>
            <a:round/>
            <a:headEnd/>
            <a:tailEnd type="stealth" w="lg" len="lg"/>
          </a:ln>
          <a:effectLst/>
        </p:spPr>
        <p:txBody>
          <a:bodyPr/>
          <a:lstStyle/>
          <a:p>
            <a:endParaRPr lang="en-US"/>
          </a:p>
        </p:txBody>
      </p:sp>
      <p:sp>
        <p:nvSpPr>
          <p:cNvPr id="453669" name="Line 37"/>
          <p:cNvSpPr>
            <a:spLocks noChangeShapeType="1"/>
          </p:cNvSpPr>
          <p:nvPr/>
        </p:nvSpPr>
        <p:spPr bwMode="auto">
          <a:xfrm flipV="1">
            <a:off x="7620000" y="1219200"/>
            <a:ext cx="0" cy="914400"/>
          </a:xfrm>
          <a:prstGeom prst="line">
            <a:avLst/>
          </a:prstGeom>
          <a:noFill/>
          <a:ln w="25400">
            <a:solidFill>
              <a:schemeClr val="tx1"/>
            </a:solidFill>
            <a:round/>
            <a:headEnd/>
            <a:tailEnd type="stealth" w="lg" len="lg"/>
          </a:ln>
          <a:effectLst/>
        </p:spPr>
        <p:txBody>
          <a:bodyPr/>
          <a:lstStyle/>
          <a:p>
            <a:endParaRPr lang="en-US"/>
          </a:p>
        </p:txBody>
      </p:sp>
      <p:sp>
        <p:nvSpPr>
          <p:cNvPr id="453670" name="Text Box 38"/>
          <p:cNvSpPr txBox="1">
            <a:spLocks noChangeArrowheads="1"/>
          </p:cNvSpPr>
          <p:nvPr/>
        </p:nvSpPr>
        <p:spPr bwMode="auto">
          <a:xfrm>
            <a:off x="7696200" y="1447800"/>
            <a:ext cx="984250" cy="366713"/>
          </a:xfrm>
          <a:prstGeom prst="rect">
            <a:avLst/>
          </a:prstGeom>
          <a:noFill/>
          <a:ln w="9525">
            <a:noFill/>
            <a:miter lim="800000"/>
            <a:headEnd/>
            <a:tailEnd/>
          </a:ln>
          <a:effectLst/>
        </p:spPr>
        <p:txBody>
          <a:bodyPr wrap="none">
            <a:spAutoFit/>
          </a:bodyPr>
          <a:lstStyle/>
          <a:p>
            <a:r>
              <a:rPr lang="en-US"/>
              <a:t>To Host</a:t>
            </a:r>
          </a:p>
        </p:txBody>
      </p:sp>
      <p:sp>
        <p:nvSpPr>
          <p:cNvPr id="453673" name="AutoShape 41"/>
          <p:cNvSpPr>
            <a:spLocks noChangeArrowheads="1"/>
          </p:cNvSpPr>
          <p:nvPr/>
        </p:nvSpPr>
        <p:spPr bwMode="auto">
          <a:xfrm>
            <a:off x="7086600" y="3505200"/>
            <a:ext cx="1214438" cy="733425"/>
          </a:xfrm>
          <a:prstGeom prst="curvedUpArrow">
            <a:avLst>
              <a:gd name="adj1" fmla="val 33117"/>
              <a:gd name="adj2" fmla="val 66234"/>
              <a:gd name="adj3" fmla="val 33333"/>
            </a:avLst>
          </a:prstGeom>
          <a:noFill/>
          <a:ln w="25400">
            <a:solidFill>
              <a:schemeClr val="tx1"/>
            </a:solidFill>
            <a:prstDash val="dash"/>
            <a:miter lim="800000"/>
            <a:headEnd/>
            <a:tailEnd/>
          </a:ln>
          <a:effectLst/>
        </p:spPr>
        <p:txBody>
          <a:bodyPr wrap="none" anchor="ctr"/>
          <a:lstStyle/>
          <a:p>
            <a:endParaRPr lang="en-US"/>
          </a:p>
        </p:txBody>
      </p:sp>
      <p:sp>
        <p:nvSpPr>
          <p:cNvPr id="453674" name="Text Box 42"/>
          <p:cNvSpPr txBox="1">
            <a:spLocks noChangeArrowheads="1"/>
          </p:cNvSpPr>
          <p:nvPr/>
        </p:nvSpPr>
        <p:spPr bwMode="auto">
          <a:xfrm>
            <a:off x="6858000" y="4267200"/>
            <a:ext cx="1797050" cy="641350"/>
          </a:xfrm>
          <a:prstGeom prst="rect">
            <a:avLst/>
          </a:prstGeom>
          <a:noFill/>
          <a:ln w="9525">
            <a:noFill/>
            <a:miter lim="800000"/>
            <a:headEnd/>
            <a:tailEnd/>
          </a:ln>
          <a:effectLst/>
        </p:spPr>
        <p:txBody>
          <a:bodyPr wrap="none">
            <a:spAutoFit/>
          </a:bodyPr>
          <a:lstStyle/>
          <a:p>
            <a:pPr algn="ctr"/>
            <a:r>
              <a:rPr lang="en-US"/>
              <a:t>Check for DMA </a:t>
            </a:r>
          </a:p>
          <a:p>
            <a:pPr algn="ctr"/>
            <a:r>
              <a:rPr lang="en-US"/>
              <a:t>completion</a:t>
            </a:r>
          </a:p>
        </p:txBody>
      </p:sp>
      <p:sp>
        <p:nvSpPr>
          <p:cNvPr id="453675" name="Text Box 43"/>
          <p:cNvSpPr txBox="1">
            <a:spLocks noChangeArrowheads="1"/>
          </p:cNvSpPr>
          <p:nvPr/>
        </p:nvSpPr>
        <p:spPr bwMode="auto">
          <a:xfrm>
            <a:off x="6477000" y="2209800"/>
            <a:ext cx="2571750" cy="392113"/>
          </a:xfrm>
          <a:prstGeom prst="rect">
            <a:avLst/>
          </a:prstGeom>
          <a:solidFill>
            <a:srgbClr val="FFFF00"/>
          </a:solidFill>
          <a:ln w="25400">
            <a:solidFill>
              <a:schemeClr val="tx2"/>
            </a:solidFill>
            <a:miter lim="800000"/>
            <a:headEnd/>
            <a:tailEnd/>
          </a:ln>
          <a:effectLst/>
        </p:spPr>
        <p:txBody>
          <a:bodyPr wrap="none">
            <a:spAutoFit/>
          </a:bodyPr>
          <a:lstStyle/>
          <a:p>
            <a:r>
              <a:rPr lang="en-US"/>
              <a:t>[ CRC lookup &amp; check ]</a:t>
            </a:r>
          </a:p>
        </p:txBody>
      </p:sp>
      <p:sp>
        <p:nvSpPr>
          <p:cNvPr id="41" name="Text Box 39"/>
          <p:cNvSpPr txBox="1">
            <a:spLocks noChangeArrowheads="1"/>
          </p:cNvSpPr>
          <p:nvPr/>
        </p:nvSpPr>
        <p:spPr bwMode="auto">
          <a:xfrm>
            <a:off x="4343400" y="3875087"/>
            <a:ext cx="1898650" cy="392113"/>
          </a:xfrm>
          <a:prstGeom prst="rect">
            <a:avLst/>
          </a:prstGeom>
          <a:solidFill>
            <a:srgbClr val="FFFF00"/>
          </a:solidFill>
          <a:ln w="25400">
            <a:solidFill>
              <a:schemeClr val="tx2"/>
            </a:solidFill>
            <a:miter lim="800000"/>
            <a:headEnd/>
            <a:tailEnd/>
          </a:ln>
          <a:effectLst/>
        </p:spPr>
        <p:txBody>
          <a:bodyPr wrap="none">
            <a:spAutoFit/>
          </a:bodyPr>
          <a:lstStyle/>
          <a:p>
            <a:r>
              <a:rPr lang="en-US" dirty="0"/>
              <a:t>[ CRC compute ]</a:t>
            </a:r>
          </a:p>
        </p:txBody>
      </p:sp>
      <p:sp>
        <p:nvSpPr>
          <p:cNvPr id="44" name="Slide Number Placeholder 43"/>
          <p:cNvSpPr>
            <a:spLocks noGrp="1"/>
          </p:cNvSpPr>
          <p:nvPr>
            <p:ph type="sldNum" sz="quarter" idx="11"/>
          </p:nvPr>
        </p:nvSpPr>
        <p:spPr/>
        <p:txBody>
          <a:bodyPr/>
          <a:lstStyle/>
          <a:p>
            <a:fld id="{47187905-9C84-4ADF-B872-3A8381EE4416}" type="slidenum">
              <a:rPr lang="el-GR" smtClean="0"/>
              <a:pPr/>
              <a:t>13</a:t>
            </a:fld>
            <a:endParaRPr lang="el-GR"/>
          </a:p>
        </p:txBody>
      </p:sp>
      <p:sp>
        <p:nvSpPr>
          <p:cNvPr id="45" name="Footer Placeholder 44"/>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Storage Virtualization Services</a:t>
            </a:r>
            <a:endParaRPr lang="en-US" dirty="0"/>
          </a:p>
        </p:txBody>
      </p:sp>
      <p:sp>
        <p:nvSpPr>
          <p:cNvPr id="3" name="Content Placeholder 2"/>
          <p:cNvSpPr>
            <a:spLocks noGrp="1"/>
          </p:cNvSpPr>
          <p:nvPr>
            <p:ph sz="quarter" idx="1"/>
          </p:nvPr>
        </p:nvSpPr>
        <p:spPr/>
        <p:txBody>
          <a:bodyPr>
            <a:normAutofit/>
          </a:bodyPr>
          <a:lstStyle/>
          <a:p>
            <a:r>
              <a:rPr lang="en-US" dirty="0" smtClean="0"/>
              <a:t>DARC uses the </a:t>
            </a:r>
            <a:r>
              <a:rPr lang="en-US" b="1" u="sng" dirty="0" smtClean="0"/>
              <a:t>Violin block-driver framework </a:t>
            </a:r>
            <a:r>
              <a:rPr lang="en-US" dirty="0" smtClean="0"/>
              <a:t>for volume virtualization &amp; versioning</a:t>
            </a:r>
          </a:p>
          <a:p>
            <a:pPr lvl="1"/>
            <a:r>
              <a:rPr lang="en-US" dirty="0" smtClean="0"/>
              <a:t>M. </a:t>
            </a:r>
            <a:r>
              <a:rPr lang="en-US" dirty="0" err="1" smtClean="0"/>
              <a:t>Flouris</a:t>
            </a:r>
            <a:r>
              <a:rPr lang="en-US" dirty="0" smtClean="0"/>
              <a:t> and A. </a:t>
            </a:r>
            <a:r>
              <a:rPr lang="en-US" dirty="0" err="1" smtClean="0"/>
              <a:t>Bilas</a:t>
            </a:r>
            <a:r>
              <a:rPr lang="en-US" dirty="0" smtClean="0"/>
              <a:t> – Proc. MSST, 2005</a:t>
            </a:r>
          </a:p>
          <a:p>
            <a:r>
              <a:rPr lang="en-US" dirty="0" smtClean="0"/>
              <a:t>Volume management: RAID-10 </a:t>
            </a:r>
          </a:p>
          <a:p>
            <a:r>
              <a:rPr lang="en-US" dirty="0" smtClean="0"/>
              <a:t>EDC checking (32-bit CRC32-C checksum per 4KB)</a:t>
            </a:r>
          </a:p>
          <a:p>
            <a:r>
              <a:rPr lang="en-US" dirty="0" smtClean="0"/>
              <a:t>Versioning</a:t>
            </a:r>
          </a:p>
          <a:p>
            <a:pPr lvl="1"/>
            <a:r>
              <a:rPr lang="en-US" dirty="0" smtClean="0"/>
              <a:t>Timeline of snapshots </a:t>
            </a:r>
            <a:r>
              <a:rPr lang="en-US" dirty="0" smtClean="0"/>
              <a:t>of storage volumes</a:t>
            </a:r>
          </a:p>
          <a:p>
            <a:pPr lvl="1"/>
            <a:r>
              <a:rPr lang="en-US" dirty="0" smtClean="0"/>
              <a:t>Persistent data-structures, accessed &amp; updated in-line with each I/O </a:t>
            </a:r>
            <a:r>
              <a:rPr lang="en-US" dirty="0" smtClean="0"/>
              <a:t>access:</a:t>
            </a:r>
            <a:endParaRPr lang="en-US" dirty="0" smtClean="0"/>
          </a:p>
          <a:p>
            <a:pPr lvl="2"/>
            <a:r>
              <a:rPr lang="en-US" dirty="0" smtClean="0"/>
              <a:t>logical-to-physical block map</a:t>
            </a:r>
          </a:p>
          <a:p>
            <a:pPr lvl="2"/>
            <a:r>
              <a:rPr lang="en-US" dirty="0" smtClean="0"/>
              <a:t>live-block map</a:t>
            </a:r>
          </a:p>
          <a:p>
            <a:pPr lvl="2"/>
            <a:r>
              <a:rPr lang="en-US" dirty="0" smtClean="0"/>
              <a:t>block-version </a:t>
            </a:r>
            <a:r>
              <a:rPr lang="en-US" dirty="0" smtClean="0"/>
              <a:t>map</a:t>
            </a:r>
            <a:endParaRPr lang="en-US" dirty="0" smtClean="0"/>
          </a:p>
          <a:p>
            <a:endParaRPr lang="en-US" dirty="0"/>
          </a:p>
        </p:txBody>
      </p:sp>
      <p:sp>
        <p:nvSpPr>
          <p:cNvPr id="7" name="Slide Number Placeholder 6"/>
          <p:cNvSpPr>
            <a:spLocks noGrp="1"/>
          </p:cNvSpPr>
          <p:nvPr>
            <p:ph type="sldNum" sz="quarter" idx="11"/>
          </p:nvPr>
        </p:nvSpPr>
        <p:spPr/>
        <p:txBody>
          <a:bodyPr/>
          <a:lstStyle/>
          <a:p>
            <a:fld id="{47187905-9C84-4ADF-B872-3A8381EE4416}" type="slidenum">
              <a:rPr lang="el-GR" smtClean="0"/>
              <a:pPr/>
              <a:t>14</a:t>
            </a:fld>
            <a:endParaRPr lang="el-GR"/>
          </a:p>
        </p:txBody>
      </p:sp>
      <p:sp>
        <p:nvSpPr>
          <p:cNvPr id="8" name="Footer Placeholder 7"/>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Storage Virtualization Layers in DARC Controller</a:t>
            </a:r>
            <a:endParaRPr lang="en-US" dirty="0"/>
          </a:p>
        </p:txBody>
      </p:sp>
      <p:sp>
        <p:nvSpPr>
          <p:cNvPr id="3" name="Slide Number Placeholder 2"/>
          <p:cNvSpPr>
            <a:spLocks noGrp="1"/>
          </p:cNvSpPr>
          <p:nvPr>
            <p:ph type="sldNum" sz="quarter" idx="11"/>
          </p:nvPr>
        </p:nvSpPr>
        <p:spPr/>
        <p:txBody>
          <a:bodyPr/>
          <a:lstStyle/>
          <a:p>
            <a:fld id="{47187905-9C84-4ADF-B872-3A8381EE4416}" type="slidenum">
              <a:rPr lang="el-GR" smtClean="0"/>
              <a:pPr/>
              <a:t>15</a:t>
            </a:fld>
            <a:endParaRPr lang="el-GR"/>
          </a:p>
        </p:txBody>
      </p:sp>
      <p:sp>
        <p:nvSpPr>
          <p:cNvPr id="4" name="Footer Placeholder 3"/>
          <p:cNvSpPr>
            <a:spLocks noGrp="1"/>
          </p:cNvSpPr>
          <p:nvPr>
            <p:ph type="ftr" sz="quarter" idx="12"/>
          </p:nvPr>
        </p:nvSpPr>
        <p:spPr/>
        <p:txBody>
          <a:bodyPr/>
          <a:lstStyle/>
          <a:p>
            <a:pPr algn="ctr"/>
            <a:r>
              <a:rPr lang="en-US" smtClean="0"/>
              <a:t>SYSTOR 2010 - DARC</a:t>
            </a:r>
            <a:endParaRPr lang="el-GR" dirty="0"/>
          </a:p>
        </p:txBody>
      </p:sp>
      <p:grpSp>
        <p:nvGrpSpPr>
          <p:cNvPr id="14" name="Group 13"/>
          <p:cNvGrpSpPr/>
          <p:nvPr/>
        </p:nvGrpSpPr>
        <p:grpSpPr>
          <a:xfrm>
            <a:off x="92075" y="4487862"/>
            <a:ext cx="4235450" cy="1657350"/>
            <a:chOff x="1717675" y="3797300"/>
            <a:chExt cx="4235450" cy="1657350"/>
          </a:xfrm>
        </p:grpSpPr>
        <p:grpSp>
          <p:nvGrpSpPr>
            <p:cNvPr id="13" name="Group 12"/>
            <p:cNvGrpSpPr/>
            <p:nvPr/>
          </p:nvGrpSpPr>
          <p:grpSpPr>
            <a:xfrm>
              <a:off x="1717675" y="4441825"/>
              <a:ext cx="4235450" cy="1012825"/>
              <a:chOff x="1717675" y="4441825"/>
              <a:chExt cx="4235450" cy="1012825"/>
            </a:xfrm>
          </p:grpSpPr>
          <p:grpSp>
            <p:nvGrpSpPr>
              <p:cNvPr id="8" name="Group 7"/>
              <p:cNvGrpSpPr/>
              <p:nvPr/>
            </p:nvGrpSpPr>
            <p:grpSpPr>
              <a:xfrm>
                <a:off x="1717675" y="4441825"/>
                <a:ext cx="1841500" cy="1012825"/>
                <a:chOff x="1717675" y="4441825"/>
                <a:chExt cx="1841500" cy="1012825"/>
              </a:xfrm>
            </p:grpSpPr>
            <p:sp>
              <p:nvSpPr>
                <p:cNvPr id="5" name="TextBox 4"/>
                <p:cNvSpPr txBox="1"/>
                <p:nvPr/>
              </p:nvSpPr>
              <p:spPr>
                <a:xfrm>
                  <a:off x="1717675" y="4994275"/>
                  <a:ext cx="1841500" cy="460375"/>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dirty="0" smtClean="0">
                      <a:latin typeface="Calibri" pitchFamily="34" charset="0"/>
                      <a:sym typeface="Wingdings" pitchFamily="2" charset="2"/>
                    </a:rPr>
                    <a:t>/dev/</a:t>
                  </a:r>
                  <a:r>
                    <a:rPr lang="en-US" sz="2400" dirty="0" err="1" smtClean="0">
                      <a:latin typeface="Calibri" pitchFamily="34" charset="0"/>
                      <a:sym typeface="Wingdings" pitchFamily="2" charset="2"/>
                    </a:rPr>
                    <a:t>sda</a:t>
                  </a:r>
                  <a:endParaRPr lang="en-US" sz="2400" dirty="0" smtClean="0">
                    <a:latin typeface="Calibri" pitchFamily="34" charset="0"/>
                    <a:sym typeface="Wingdings" pitchFamily="2" charset="2"/>
                  </a:endParaRPr>
                </a:p>
              </p:txBody>
            </p:sp>
            <p:sp>
              <p:nvSpPr>
                <p:cNvPr id="7" name="TextBox 6"/>
                <p:cNvSpPr txBox="1"/>
                <p:nvPr/>
              </p:nvSpPr>
              <p:spPr>
                <a:xfrm>
                  <a:off x="1993899" y="4441825"/>
                  <a:ext cx="1289051" cy="460375"/>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b="1" dirty="0" smtClean="0">
                      <a:latin typeface="Calibri" pitchFamily="34" charset="0"/>
                      <a:sym typeface="Wingdings" pitchFamily="2" charset="2"/>
                    </a:rPr>
                    <a:t>EDC</a:t>
                  </a:r>
                </a:p>
              </p:txBody>
            </p:sp>
          </p:grpSp>
          <p:grpSp>
            <p:nvGrpSpPr>
              <p:cNvPr id="9" name="Group 8"/>
              <p:cNvGrpSpPr/>
              <p:nvPr/>
            </p:nvGrpSpPr>
            <p:grpSpPr>
              <a:xfrm>
                <a:off x="4111625" y="4441825"/>
                <a:ext cx="1841500" cy="1012825"/>
                <a:chOff x="1257300" y="4441825"/>
                <a:chExt cx="1841500" cy="1012825"/>
              </a:xfrm>
            </p:grpSpPr>
            <p:sp>
              <p:nvSpPr>
                <p:cNvPr id="10" name="TextBox 9"/>
                <p:cNvSpPr txBox="1"/>
                <p:nvPr/>
              </p:nvSpPr>
              <p:spPr>
                <a:xfrm>
                  <a:off x="1257300" y="4994275"/>
                  <a:ext cx="1841500" cy="460375"/>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dirty="0" smtClean="0">
                      <a:latin typeface="Calibri" pitchFamily="34" charset="0"/>
                      <a:sym typeface="Wingdings" pitchFamily="2" charset="2"/>
                    </a:rPr>
                    <a:t>/dev/</a:t>
                  </a:r>
                  <a:r>
                    <a:rPr lang="en-US" sz="2400" dirty="0" err="1" smtClean="0">
                      <a:latin typeface="Calibri" pitchFamily="34" charset="0"/>
                      <a:sym typeface="Wingdings" pitchFamily="2" charset="2"/>
                    </a:rPr>
                    <a:t>sdb</a:t>
                  </a:r>
                  <a:endParaRPr lang="en-US" sz="2400" dirty="0" smtClean="0">
                    <a:latin typeface="Calibri" pitchFamily="34" charset="0"/>
                    <a:sym typeface="Wingdings" pitchFamily="2" charset="2"/>
                  </a:endParaRPr>
                </a:p>
              </p:txBody>
            </p:sp>
            <p:sp>
              <p:nvSpPr>
                <p:cNvPr id="11" name="TextBox 10"/>
                <p:cNvSpPr txBox="1"/>
                <p:nvPr/>
              </p:nvSpPr>
              <p:spPr>
                <a:xfrm>
                  <a:off x="1625600" y="4441825"/>
                  <a:ext cx="1289050" cy="460375"/>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b="1" dirty="0" smtClean="0">
                      <a:latin typeface="Calibri" pitchFamily="34" charset="0"/>
                      <a:sym typeface="Wingdings" pitchFamily="2" charset="2"/>
                    </a:rPr>
                    <a:t>EDC </a:t>
                  </a:r>
                </a:p>
              </p:txBody>
            </p:sp>
          </p:grpSp>
        </p:grpSp>
        <p:sp>
          <p:nvSpPr>
            <p:cNvPr id="12" name="TextBox 11"/>
            <p:cNvSpPr txBox="1"/>
            <p:nvPr/>
          </p:nvSpPr>
          <p:spPr>
            <a:xfrm>
              <a:off x="2454275" y="3797300"/>
              <a:ext cx="2854325" cy="552450"/>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b="1" dirty="0" smtClean="0">
                  <a:latin typeface="Calibri" pitchFamily="34" charset="0"/>
                  <a:sym typeface="Wingdings" pitchFamily="2" charset="2"/>
                </a:rPr>
                <a:t>RAID-1</a:t>
              </a:r>
            </a:p>
          </p:txBody>
        </p:sp>
      </p:grpSp>
      <p:grpSp>
        <p:nvGrpSpPr>
          <p:cNvPr id="33" name="Group 32"/>
          <p:cNvGrpSpPr/>
          <p:nvPr/>
        </p:nvGrpSpPr>
        <p:grpSpPr>
          <a:xfrm>
            <a:off x="4756150" y="4487862"/>
            <a:ext cx="4235450" cy="1657350"/>
            <a:chOff x="1717675" y="3797300"/>
            <a:chExt cx="4235450" cy="1657350"/>
          </a:xfrm>
        </p:grpSpPr>
        <p:grpSp>
          <p:nvGrpSpPr>
            <p:cNvPr id="34" name="Group 12"/>
            <p:cNvGrpSpPr/>
            <p:nvPr/>
          </p:nvGrpSpPr>
          <p:grpSpPr>
            <a:xfrm>
              <a:off x="1717675" y="4441825"/>
              <a:ext cx="4235450" cy="1012825"/>
              <a:chOff x="1717675" y="4441825"/>
              <a:chExt cx="4235450" cy="1012825"/>
            </a:xfrm>
          </p:grpSpPr>
          <p:grpSp>
            <p:nvGrpSpPr>
              <p:cNvPr id="36" name="Group 7"/>
              <p:cNvGrpSpPr/>
              <p:nvPr/>
            </p:nvGrpSpPr>
            <p:grpSpPr>
              <a:xfrm>
                <a:off x="1717675" y="4441825"/>
                <a:ext cx="1841500" cy="1012825"/>
                <a:chOff x="1717675" y="4441825"/>
                <a:chExt cx="1841500" cy="1012825"/>
              </a:xfrm>
            </p:grpSpPr>
            <p:sp>
              <p:nvSpPr>
                <p:cNvPr id="40" name="TextBox 4"/>
                <p:cNvSpPr txBox="1"/>
                <p:nvPr/>
              </p:nvSpPr>
              <p:spPr>
                <a:xfrm>
                  <a:off x="1717675" y="4994275"/>
                  <a:ext cx="1841500" cy="460375"/>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dirty="0" smtClean="0">
                      <a:latin typeface="Calibri" pitchFamily="34" charset="0"/>
                      <a:sym typeface="Wingdings" pitchFamily="2" charset="2"/>
                    </a:rPr>
                    <a:t>/dev/</a:t>
                  </a:r>
                  <a:r>
                    <a:rPr lang="en-US" sz="2400" dirty="0" err="1" smtClean="0">
                      <a:latin typeface="Calibri" pitchFamily="34" charset="0"/>
                      <a:sym typeface="Wingdings" pitchFamily="2" charset="2"/>
                    </a:rPr>
                    <a:t>sdc</a:t>
                  </a:r>
                  <a:endParaRPr lang="en-US" sz="2400" dirty="0" smtClean="0">
                    <a:latin typeface="Calibri" pitchFamily="34" charset="0"/>
                    <a:sym typeface="Wingdings" pitchFamily="2" charset="2"/>
                  </a:endParaRPr>
                </a:p>
              </p:txBody>
            </p:sp>
            <p:sp>
              <p:nvSpPr>
                <p:cNvPr id="41" name="TextBox 40"/>
                <p:cNvSpPr txBox="1"/>
                <p:nvPr/>
              </p:nvSpPr>
              <p:spPr>
                <a:xfrm>
                  <a:off x="1993899" y="4441825"/>
                  <a:ext cx="1289051" cy="460375"/>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b="1" dirty="0" smtClean="0">
                      <a:latin typeface="Calibri" pitchFamily="34" charset="0"/>
                      <a:sym typeface="Wingdings" pitchFamily="2" charset="2"/>
                    </a:rPr>
                    <a:t>EDC</a:t>
                  </a:r>
                </a:p>
              </p:txBody>
            </p:sp>
          </p:grpSp>
          <p:grpSp>
            <p:nvGrpSpPr>
              <p:cNvPr id="37" name="Group 8"/>
              <p:cNvGrpSpPr/>
              <p:nvPr/>
            </p:nvGrpSpPr>
            <p:grpSpPr>
              <a:xfrm>
                <a:off x="4111625" y="4441825"/>
                <a:ext cx="1841500" cy="1012825"/>
                <a:chOff x="1257300" y="4441825"/>
                <a:chExt cx="1841500" cy="1012825"/>
              </a:xfrm>
            </p:grpSpPr>
            <p:sp>
              <p:nvSpPr>
                <p:cNvPr id="38" name="TextBox 37"/>
                <p:cNvSpPr txBox="1"/>
                <p:nvPr/>
              </p:nvSpPr>
              <p:spPr>
                <a:xfrm>
                  <a:off x="1257300" y="4994275"/>
                  <a:ext cx="1841500" cy="460375"/>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dirty="0" smtClean="0">
                      <a:latin typeface="Calibri" pitchFamily="34" charset="0"/>
                      <a:sym typeface="Wingdings" pitchFamily="2" charset="2"/>
                    </a:rPr>
                    <a:t>/dev/</a:t>
                  </a:r>
                  <a:r>
                    <a:rPr lang="en-US" sz="2400" dirty="0" err="1" smtClean="0">
                      <a:latin typeface="Calibri" pitchFamily="34" charset="0"/>
                      <a:sym typeface="Wingdings" pitchFamily="2" charset="2"/>
                    </a:rPr>
                    <a:t>sdd</a:t>
                  </a:r>
                  <a:endParaRPr lang="en-US" sz="2400" dirty="0" smtClean="0">
                    <a:latin typeface="Calibri" pitchFamily="34" charset="0"/>
                    <a:sym typeface="Wingdings" pitchFamily="2" charset="2"/>
                  </a:endParaRPr>
                </a:p>
              </p:txBody>
            </p:sp>
            <p:sp>
              <p:nvSpPr>
                <p:cNvPr id="39" name="TextBox 38"/>
                <p:cNvSpPr txBox="1"/>
                <p:nvPr/>
              </p:nvSpPr>
              <p:spPr>
                <a:xfrm>
                  <a:off x="1625600" y="4441825"/>
                  <a:ext cx="1289050" cy="460375"/>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b="1" dirty="0" smtClean="0">
                      <a:latin typeface="Calibri" pitchFamily="34" charset="0"/>
                      <a:sym typeface="Wingdings" pitchFamily="2" charset="2"/>
                    </a:rPr>
                    <a:t>EDC </a:t>
                  </a:r>
                </a:p>
              </p:txBody>
            </p:sp>
          </p:grpSp>
        </p:grpSp>
        <p:sp>
          <p:nvSpPr>
            <p:cNvPr id="35" name="TextBox 34"/>
            <p:cNvSpPr txBox="1"/>
            <p:nvPr/>
          </p:nvSpPr>
          <p:spPr>
            <a:xfrm>
              <a:off x="2454275" y="3797300"/>
              <a:ext cx="2854325" cy="552450"/>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b="1" dirty="0" smtClean="0">
                  <a:latin typeface="Calibri" pitchFamily="34" charset="0"/>
                  <a:sym typeface="Wingdings" pitchFamily="2" charset="2"/>
                </a:rPr>
                <a:t>RAID-1</a:t>
              </a:r>
            </a:p>
          </p:txBody>
        </p:sp>
      </p:grpSp>
      <p:sp>
        <p:nvSpPr>
          <p:cNvPr id="42" name="TextBox 41"/>
          <p:cNvSpPr txBox="1"/>
          <p:nvPr/>
        </p:nvSpPr>
        <p:spPr>
          <a:xfrm>
            <a:off x="2454275" y="3705225"/>
            <a:ext cx="4419600" cy="460375"/>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b="1" dirty="0" smtClean="0">
                <a:latin typeface="Calibri" pitchFamily="34" charset="0"/>
                <a:sym typeface="Wingdings" pitchFamily="2" charset="2"/>
              </a:rPr>
              <a:t>RAID-0</a:t>
            </a:r>
          </a:p>
        </p:txBody>
      </p:sp>
      <p:sp>
        <p:nvSpPr>
          <p:cNvPr id="43" name="TextBox 42"/>
          <p:cNvSpPr txBox="1"/>
          <p:nvPr/>
        </p:nvSpPr>
        <p:spPr>
          <a:xfrm>
            <a:off x="2454275" y="2876550"/>
            <a:ext cx="4419600" cy="460375"/>
          </a:xfrm>
          <a:prstGeom prst="rect">
            <a:avLst/>
          </a:prstGeom>
          <a:noFill/>
          <a:ln w="25400">
            <a:solidFill>
              <a:schemeClr val="tx2"/>
            </a:solidFill>
          </a:ln>
        </p:spPr>
        <p:txBody>
          <a:bodyPr vert="horz" wrap="none" lIns="91440" tIns="45720" rtlCol="0">
            <a:normAutofit/>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b="1" dirty="0" smtClean="0">
                <a:latin typeface="Calibri" pitchFamily="34" charset="0"/>
                <a:sym typeface="Wingdings" pitchFamily="2" charset="2"/>
              </a:rPr>
              <a:t>Versioning</a:t>
            </a:r>
          </a:p>
        </p:txBody>
      </p:sp>
      <p:sp>
        <p:nvSpPr>
          <p:cNvPr id="44" name="Rectangle 43"/>
          <p:cNvSpPr/>
          <p:nvPr/>
        </p:nvSpPr>
        <p:spPr>
          <a:xfrm>
            <a:off x="1901825" y="1403350"/>
            <a:ext cx="5524500" cy="920750"/>
          </a:xfrm>
          <a:prstGeom prst="rect">
            <a:avLst/>
          </a:prstGeom>
          <a:noFill/>
          <a:ln w="38100">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45" name="TextBox 44"/>
          <p:cNvSpPr txBox="1"/>
          <p:nvPr/>
        </p:nvSpPr>
        <p:spPr>
          <a:xfrm>
            <a:off x="2454275" y="1495425"/>
            <a:ext cx="4511675" cy="736600"/>
          </a:xfrm>
          <a:prstGeom prst="rect">
            <a:avLst/>
          </a:prstGeom>
          <a:noFill/>
          <a:ln>
            <a:noFill/>
          </a:ln>
        </p:spPr>
        <p:txBody>
          <a:bodyPr vert="horz" wrap="none" lIns="91440" tIns="45720" rtlCol="0">
            <a:normAutofit fontScale="92500" lnSpcReduction="20000"/>
          </a:bodyPr>
          <a:lstStyle/>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dirty="0" smtClean="0">
                <a:latin typeface="Calibri" pitchFamily="34" charset="0"/>
                <a:sym typeface="Wingdings" pitchFamily="2" charset="2"/>
              </a:rPr>
              <a:t>Host-Controller Communication &amp;</a:t>
            </a:r>
          </a:p>
          <a:p>
            <a:pPr marL="514350" marR="0" indent="-514350" algn="ctr" defTabSz="914400" rtl="0" eaLnBrk="1" fontAlgn="auto" latinLnBrk="0" hangingPunct="1">
              <a:lnSpc>
                <a:spcPct val="100000"/>
              </a:lnSpc>
              <a:spcBef>
                <a:spcPts val="580"/>
              </a:spcBef>
              <a:spcAft>
                <a:spcPts val="0"/>
              </a:spcAft>
              <a:buClr>
                <a:schemeClr val="accent1"/>
              </a:buClr>
              <a:buSzPct val="76000"/>
              <a:tabLst/>
            </a:pPr>
            <a:r>
              <a:rPr lang="en-US" sz="2400" dirty="0" smtClean="0">
                <a:latin typeface="Calibri" pitchFamily="34" charset="0"/>
                <a:sym typeface="Wingdings" pitchFamily="2" charset="2"/>
              </a:rPr>
              <a:t>I/O Command Processing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Block-level metadata issues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Performance</a:t>
            </a:r>
          </a:p>
          <a:p>
            <a:pPr lvl="1"/>
            <a:r>
              <a:rPr lang="en-US" dirty="0" smtClean="0"/>
              <a:t>Every read &amp; write request requires metadata lookup</a:t>
            </a:r>
          </a:p>
          <a:p>
            <a:pPr lvl="1"/>
            <a:r>
              <a:rPr lang="en-US" b="1" u="sng" dirty="0" smtClean="0">
                <a:sym typeface="Wingdings" pitchFamily="2" charset="2"/>
              </a:rPr>
              <a:t>Metadata I/Os are small-sized, random, and synchronous</a:t>
            </a:r>
            <a:endParaRPr lang="en-US" b="1" u="sng" dirty="0" smtClean="0"/>
          </a:p>
          <a:p>
            <a:pPr lvl="1"/>
            <a:r>
              <a:rPr lang="en-US" dirty="0" smtClean="0"/>
              <a:t>Can we just </a:t>
            </a:r>
            <a:r>
              <a:rPr lang="en-US" dirty="0" smtClean="0"/>
              <a:t>store the metadata </a:t>
            </a:r>
            <a:r>
              <a:rPr lang="en-US" dirty="0" smtClean="0"/>
              <a:t>in memory </a:t>
            </a:r>
            <a:r>
              <a:rPr lang="en-US" dirty="0" smtClean="0"/>
              <a:t>?</a:t>
            </a:r>
            <a:endParaRPr lang="en-US" dirty="0" smtClean="0"/>
          </a:p>
          <a:p>
            <a:r>
              <a:rPr lang="en-US" dirty="0" smtClean="0">
                <a:sym typeface="Wingdings" pitchFamily="2" charset="2"/>
              </a:rPr>
              <a:t>Memory </a:t>
            </a:r>
            <a:r>
              <a:rPr lang="en-US" dirty="0" smtClean="0">
                <a:sym typeface="Wingdings" pitchFamily="2" charset="2"/>
              </a:rPr>
              <a:t>footprint </a:t>
            </a:r>
            <a:endParaRPr lang="en-US" dirty="0" smtClean="0">
              <a:sym typeface="Wingdings" pitchFamily="2" charset="2"/>
            </a:endParaRPr>
          </a:p>
          <a:p>
            <a:pPr lvl="1"/>
            <a:r>
              <a:rPr lang="en-US" dirty="0" smtClean="0">
                <a:sym typeface="Wingdings" pitchFamily="2" charset="2"/>
              </a:rPr>
              <a:t>For translation tables: 64-bit address per 4KB block  2 </a:t>
            </a:r>
            <a:r>
              <a:rPr lang="en-US" dirty="0" err="1" smtClean="0">
                <a:sym typeface="Wingdings" pitchFamily="2" charset="2"/>
              </a:rPr>
              <a:t>GBytes</a:t>
            </a:r>
            <a:r>
              <a:rPr lang="en-US" dirty="0" smtClean="0">
                <a:sym typeface="Wingdings" pitchFamily="2" charset="2"/>
              </a:rPr>
              <a:t> per </a:t>
            </a:r>
            <a:r>
              <a:rPr lang="en-US" dirty="0" err="1" smtClean="0">
                <a:sym typeface="Wingdings" pitchFamily="2" charset="2"/>
              </a:rPr>
              <a:t>TByte</a:t>
            </a:r>
            <a:r>
              <a:rPr lang="en-US" dirty="0" smtClean="0">
                <a:sym typeface="Wingdings" pitchFamily="2" charset="2"/>
              </a:rPr>
              <a:t> of disk-space</a:t>
            </a:r>
          </a:p>
          <a:p>
            <a:pPr lvl="2"/>
            <a:r>
              <a:rPr lang="en-US" dirty="0" smtClean="0">
                <a:sym typeface="Wingdings" pitchFamily="2" charset="2"/>
              </a:rPr>
              <a:t>Too large to fit in memory!</a:t>
            </a:r>
          </a:p>
          <a:p>
            <a:pPr lvl="1"/>
            <a:r>
              <a:rPr lang="en-US" dirty="0" smtClean="0">
                <a:sym typeface="Wingdings" pitchFamily="2" charset="2"/>
              </a:rPr>
              <a:t>Solution: </a:t>
            </a:r>
            <a:r>
              <a:rPr lang="en-US" u="sng" dirty="0" smtClean="0">
                <a:sym typeface="Wingdings" pitchFamily="2" charset="2"/>
              </a:rPr>
              <a:t>metadata cache</a:t>
            </a:r>
          </a:p>
          <a:p>
            <a:r>
              <a:rPr lang="en-US" dirty="0" smtClean="0">
                <a:sym typeface="Wingdings" pitchFamily="2" charset="2"/>
              </a:rPr>
              <a:t>Persistence</a:t>
            </a:r>
          </a:p>
          <a:p>
            <a:pPr lvl="1"/>
            <a:r>
              <a:rPr lang="en-US" dirty="0" smtClean="0">
                <a:sym typeface="Wingdings" pitchFamily="2" charset="2"/>
              </a:rPr>
              <a:t>Metadata are critical: losing metadata results in data loss!</a:t>
            </a:r>
          </a:p>
          <a:p>
            <a:pPr lvl="1"/>
            <a:r>
              <a:rPr lang="en-US" dirty="0" smtClean="0">
                <a:sym typeface="Wingdings" pitchFamily="2" charset="2"/>
              </a:rPr>
              <a:t>Writes induce metadata updates to be written to disk</a:t>
            </a:r>
          </a:p>
          <a:p>
            <a:pPr lvl="1"/>
            <a:r>
              <a:rPr lang="en-US" dirty="0" smtClean="0">
                <a:sym typeface="Wingdings" pitchFamily="2" charset="2"/>
              </a:rPr>
              <a:t>Only safe way to be persistent is synchronous writes  too slow!</a:t>
            </a:r>
          </a:p>
          <a:p>
            <a:pPr lvl="1"/>
            <a:r>
              <a:rPr lang="en-US" dirty="0" smtClean="0">
                <a:sym typeface="Wingdings" pitchFamily="2" charset="2"/>
              </a:rPr>
              <a:t>Solutions: journaling, versioning, use of NVRAM, …</a:t>
            </a:r>
          </a:p>
        </p:txBody>
      </p:sp>
      <p:sp>
        <p:nvSpPr>
          <p:cNvPr id="7" name="Slide Number Placeholder 6"/>
          <p:cNvSpPr>
            <a:spLocks noGrp="1"/>
          </p:cNvSpPr>
          <p:nvPr>
            <p:ph type="sldNum" sz="quarter" idx="11"/>
          </p:nvPr>
        </p:nvSpPr>
        <p:spPr/>
        <p:txBody>
          <a:bodyPr/>
          <a:lstStyle/>
          <a:p>
            <a:fld id="{47187905-9C84-4ADF-B872-3A8381EE4416}" type="slidenum">
              <a:rPr lang="el-GR" smtClean="0"/>
              <a:pPr/>
              <a:t>16</a:t>
            </a:fld>
            <a:endParaRPr lang="el-GR"/>
          </a:p>
        </p:txBody>
      </p:sp>
      <p:sp>
        <p:nvSpPr>
          <p:cNvPr id="8" name="Footer Placeholder 7"/>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controller on-board caching ?</a:t>
            </a:r>
            <a:endParaRPr lang="en-US" dirty="0"/>
          </a:p>
        </p:txBody>
      </p:sp>
      <p:sp>
        <p:nvSpPr>
          <p:cNvPr id="3" name="Content Placeholder 2"/>
          <p:cNvSpPr>
            <a:spLocks noGrp="1"/>
          </p:cNvSpPr>
          <p:nvPr>
            <p:ph sz="quarter" idx="1"/>
          </p:nvPr>
        </p:nvSpPr>
        <p:spPr>
          <a:xfrm>
            <a:off x="457200" y="1143000"/>
            <a:ext cx="8543956" cy="5105400"/>
          </a:xfrm>
        </p:spPr>
        <p:txBody>
          <a:bodyPr>
            <a:normAutofit fontScale="92500" lnSpcReduction="10000"/>
          </a:bodyPr>
          <a:lstStyle/>
          <a:p>
            <a:r>
              <a:rPr lang="en-US" dirty="0" smtClean="0"/>
              <a:t>Typically, I/O controllers have an on-board </a:t>
            </a:r>
            <a:r>
              <a:rPr lang="en-US" dirty="0" smtClean="0"/>
              <a:t>data cache</a:t>
            </a:r>
            <a:r>
              <a:rPr lang="en-US" dirty="0" smtClean="0"/>
              <a:t>:</a:t>
            </a:r>
          </a:p>
          <a:p>
            <a:pPr lvl="1"/>
            <a:r>
              <a:rPr lang="en-US" dirty="0" smtClean="0"/>
              <a:t>Exploit temporal locality (recently-accessed data blocks)</a:t>
            </a:r>
          </a:p>
          <a:p>
            <a:pPr lvl="1"/>
            <a:r>
              <a:rPr lang="en-US" dirty="0" smtClean="0"/>
              <a:t>Read-ahead for spatial locality (prefetch </a:t>
            </a:r>
            <a:r>
              <a:rPr lang="en-US" dirty="0" smtClean="0"/>
              <a:t>adjacent data </a:t>
            </a:r>
            <a:r>
              <a:rPr lang="en-US" dirty="0" smtClean="0"/>
              <a:t>blocks)</a:t>
            </a:r>
          </a:p>
          <a:p>
            <a:pPr lvl="1"/>
            <a:r>
              <a:rPr lang="en-US" dirty="0" smtClean="0"/>
              <a:t>Coalescing small writes (e.g. partial-stripe updates with RAID-5/6)</a:t>
            </a:r>
          </a:p>
          <a:p>
            <a:r>
              <a:rPr lang="en-US" dirty="0" smtClean="0"/>
              <a:t>Many intertwined design decisions needed …</a:t>
            </a:r>
          </a:p>
          <a:p>
            <a:pPr lvl="1"/>
            <a:r>
              <a:rPr lang="en-US" dirty="0" smtClean="0"/>
              <a:t>RAID levels affect cache implementation:</a:t>
            </a:r>
          </a:p>
          <a:p>
            <a:pPr lvl="1"/>
            <a:r>
              <a:rPr lang="en-US" dirty="0" smtClean="0"/>
              <a:t>Performance</a:t>
            </a:r>
          </a:p>
          <a:p>
            <a:pPr lvl="1"/>
            <a:r>
              <a:rPr lang="en-US" dirty="0" smtClean="0"/>
              <a:t>Failures (degraded RAID operation)   </a:t>
            </a:r>
          </a:p>
          <a:p>
            <a:pPr lvl="2"/>
            <a:endParaRPr lang="en-US" dirty="0" smtClean="0"/>
          </a:p>
          <a:p>
            <a:r>
              <a:rPr lang="en-US" dirty="0" smtClean="0">
                <a:sym typeface="Wingdings" pitchFamily="2" charset="2"/>
              </a:rPr>
              <a:t>DARC has a simple block-cache, but it is </a:t>
            </a:r>
            <a:r>
              <a:rPr lang="en-US" u="sng" dirty="0" smtClean="0">
                <a:sym typeface="Wingdings" pitchFamily="2" charset="2"/>
              </a:rPr>
              <a:t>not</a:t>
            </a:r>
            <a:r>
              <a:rPr lang="en-US" dirty="0" smtClean="0">
                <a:sym typeface="Wingdings" pitchFamily="2" charset="2"/>
              </a:rPr>
              <a:t> enabled in the evaluation experiments reported in this paper.</a:t>
            </a:r>
          </a:p>
          <a:p>
            <a:pPr lvl="1"/>
            <a:r>
              <a:rPr lang="en-US" sz="2600" b="1" dirty="0" smtClean="0">
                <a:solidFill>
                  <a:schemeClr val="accent6">
                    <a:lumMod val="75000"/>
                  </a:schemeClr>
                </a:solidFill>
                <a:sym typeface="Wingdings" pitchFamily="2" charset="2"/>
              </a:rPr>
              <a:t>All available memory is used for buffers to hold in-progress I/O commands, their associated data _and_ metadata for the data protection functionality. </a:t>
            </a:r>
            <a:endParaRPr lang="en-US" sz="2600" b="1" dirty="0" smtClean="0">
              <a:solidFill>
                <a:schemeClr val="accent6">
                  <a:lumMod val="75000"/>
                </a:schemeClr>
              </a:solidFill>
            </a:endParaRPr>
          </a:p>
          <a:p>
            <a:endParaRPr lang="en-US" dirty="0" smtClean="0"/>
          </a:p>
        </p:txBody>
      </p:sp>
      <p:sp>
        <p:nvSpPr>
          <p:cNvPr id="6" name="Slide Number Placeholder 5"/>
          <p:cNvSpPr>
            <a:spLocks noGrp="1"/>
          </p:cNvSpPr>
          <p:nvPr>
            <p:ph type="sldNum" sz="quarter" idx="11"/>
          </p:nvPr>
        </p:nvSpPr>
        <p:spPr/>
        <p:txBody>
          <a:bodyPr/>
          <a:lstStyle/>
          <a:p>
            <a:fld id="{A12B9EC2-B6B1-47F1-AFFA-B638D827E0E9}" type="slidenum">
              <a:rPr lang="en-US" smtClean="0"/>
              <a:pPr/>
              <a:t>17</a:t>
            </a:fld>
            <a:endParaRPr lang="en-US" dirty="0"/>
          </a:p>
        </p:txBody>
      </p:sp>
      <p:sp>
        <p:nvSpPr>
          <p:cNvPr id="5" name="Footer Placeholder 4"/>
          <p:cNvSpPr>
            <a:spLocks noGrp="1"/>
          </p:cNvSpPr>
          <p:nvPr>
            <p:ph type="ftr" sz="quarter" idx="12"/>
          </p:nvPr>
        </p:nvSpPr>
        <p:spPr/>
        <p:txBody>
          <a:bodyPr/>
          <a:lstStyle/>
          <a:p>
            <a:r>
              <a:rPr lang="en-US" smtClean="0"/>
              <a:t>I/O Path Design &amp; Implementation</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a:effectLst/>
        </p:spPr>
        <p:txBody>
          <a:bodyPr anchor="t">
            <a:normAutofit/>
          </a:bodyPr>
          <a:lstStyle/>
          <a:p>
            <a:pPr>
              <a:buClr>
                <a:schemeClr val="bg1">
                  <a:lumMod val="85000"/>
                </a:schemeClr>
              </a:buClr>
            </a:pPr>
            <a:r>
              <a:rPr lang="en-US" dirty="0" smtClean="0">
                <a:solidFill>
                  <a:schemeClr val="bg1">
                    <a:lumMod val="75000"/>
                  </a:schemeClr>
                </a:solidFill>
              </a:rPr>
              <a:t>Motivation &amp; Challenges</a:t>
            </a:r>
          </a:p>
          <a:p>
            <a:r>
              <a:rPr lang="en-US" dirty="0" smtClean="0">
                <a:solidFill>
                  <a:schemeClr val="bg1">
                    <a:lumMod val="75000"/>
                  </a:schemeClr>
                </a:solidFill>
              </a:rPr>
              <a:t>Controller Design</a:t>
            </a:r>
          </a:p>
          <a:p>
            <a:pPr lvl="1"/>
            <a:r>
              <a:rPr lang="en-US" sz="2400" dirty="0" smtClean="0">
                <a:solidFill>
                  <a:schemeClr val="bg1">
                    <a:lumMod val="75000"/>
                  </a:schemeClr>
                </a:solidFill>
              </a:rPr>
              <a:t>Host-Controller Communication</a:t>
            </a:r>
          </a:p>
          <a:p>
            <a:pPr lvl="1"/>
            <a:r>
              <a:rPr lang="en-US" sz="2400" dirty="0" smtClean="0">
                <a:solidFill>
                  <a:schemeClr val="bg1">
                    <a:lumMod val="75000"/>
                  </a:schemeClr>
                </a:solidFill>
              </a:rPr>
              <a:t>Buffer Management</a:t>
            </a:r>
          </a:p>
          <a:p>
            <a:pPr lvl="1"/>
            <a:r>
              <a:rPr lang="en-US" sz="2400" dirty="0" smtClean="0">
                <a:solidFill>
                  <a:schemeClr val="bg1">
                    <a:lumMod val="75000"/>
                  </a:schemeClr>
                </a:solidFill>
              </a:rPr>
              <a:t>Context &amp; Transfer Scheduling</a:t>
            </a:r>
          </a:p>
          <a:p>
            <a:pPr lvl="1"/>
            <a:r>
              <a:rPr lang="en-US" sz="2400" dirty="0" smtClean="0">
                <a:solidFill>
                  <a:schemeClr val="bg1">
                    <a:lumMod val="75000"/>
                  </a:schemeClr>
                </a:solidFill>
              </a:rPr>
              <a:t>Storage Virtualization Services</a:t>
            </a:r>
            <a:endParaRPr lang="en-US" sz="2600" dirty="0" smtClean="0">
              <a:solidFill>
                <a:schemeClr val="bg1">
                  <a:lumMod val="75000"/>
                </a:schemeClr>
              </a:solidFill>
            </a:endParaRPr>
          </a:p>
          <a:p>
            <a:r>
              <a:rPr lang="en-US" dirty="0" smtClean="0"/>
              <a:t>Evaluation</a:t>
            </a:r>
          </a:p>
          <a:p>
            <a:pPr lvl="1"/>
            <a:r>
              <a:rPr lang="en-US" sz="2400" dirty="0" smtClean="0"/>
              <a:t>IOP348 embedded platform</a:t>
            </a:r>
          </a:p>
          <a:p>
            <a:pPr lvl="1"/>
            <a:r>
              <a:rPr lang="en-US" sz="2400" dirty="0" smtClean="0"/>
              <a:t>Micro-measurements &amp; Synthetic </a:t>
            </a:r>
            <a:r>
              <a:rPr lang="en-US" sz="2400" dirty="0" smtClean="0"/>
              <a:t>I/O patterns</a:t>
            </a:r>
          </a:p>
          <a:p>
            <a:pPr lvl="1"/>
            <a:r>
              <a:rPr lang="en-US" sz="2400" dirty="0" smtClean="0"/>
              <a:t>Application Benchmarks </a:t>
            </a:r>
          </a:p>
          <a:p>
            <a:r>
              <a:rPr lang="en-US" dirty="0" smtClean="0"/>
              <a:t>Conclusions</a:t>
            </a:r>
          </a:p>
        </p:txBody>
      </p:sp>
      <p:sp>
        <p:nvSpPr>
          <p:cNvPr id="7" name="Slide Number Placeholder 6"/>
          <p:cNvSpPr>
            <a:spLocks noGrp="1"/>
          </p:cNvSpPr>
          <p:nvPr>
            <p:ph type="sldNum" sz="quarter" idx="11"/>
          </p:nvPr>
        </p:nvSpPr>
        <p:spPr/>
        <p:txBody>
          <a:bodyPr/>
          <a:lstStyle/>
          <a:p>
            <a:fld id="{47187905-9C84-4ADF-B872-3A8381EE4416}" type="slidenum">
              <a:rPr lang="el-GR" smtClean="0"/>
              <a:pPr/>
              <a:t>18</a:t>
            </a:fld>
            <a:endParaRPr lang="el-GR"/>
          </a:p>
        </p:txBody>
      </p:sp>
      <p:sp>
        <p:nvSpPr>
          <p:cNvPr id="8" name="Footer Placeholder 7"/>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7" name="Rectangle 5"/>
          <p:cNvSpPr>
            <a:spLocks noGrp="1" noChangeArrowheads="1"/>
          </p:cNvSpPr>
          <p:nvPr>
            <p:ph type="title" idx="4294967295"/>
          </p:nvPr>
        </p:nvSpPr>
        <p:spPr>
          <a:xfrm>
            <a:off x="446088" y="403225"/>
            <a:ext cx="8697912" cy="539750"/>
          </a:xfrm>
        </p:spPr>
        <p:txBody>
          <a:bodyPr>
            <a:noAutofit/>
          </a:bodyPr>
          <a:lstStyle/>
          <a:p>
            <a:r>
              <a:rPr lang="en-US" dirty="0" smtClean="0"/>
              <a:t>Experimental Platform</a:t>
            </a:r>
          </a:p>
        </p:txBody>
      </p:sp>
      <p:sp>
        <p:nvSpPr>
          <p:cNvPr id="610309" name="Rectangle 6"/>
          <p:cNvSpPr>
            <a:spLocks noGrp="1" noChangeArrowheads="1"/>
          </p:cNvSpPr>
          <p:nvPr>
            <p:ph sz="quarter" idx="4294967295"/>
          </p:nvPr>
        </p:nvSpPr>
        <p:spPr>
          <a:xfrm>
            <a:off x="428625" y="1219200"/>
            <a:ext cx="8458200" cy="4937125"/>
          </a:xfrm>
        </p:spPr>
        <p:txBody>
          <a:bodyPr>
            <a:normAutofit/>
          </a:bodyPr>
          <a:lstStyle/>
          <a:p>
            <a:pPr eaLnBrk="1" hangingPunct="1"/>
            <a:r>
              <a:rPr lang="en-US" sz="3000" dirty="0" smtClean="0"/>
              <a:t>Intel 81348-based development kit</a:t>
            </a:r>
          </a:p>
          <a:p>
            <a:pPr lvl="1" eaLnBrk="1" hangingPunct="1"/>
            <a:r>
              <a:rPr lang="en-US" sz="2600" dirty="0" smtClean="0"/>
              <a:t>2 </a:t>
            </a:r>
            <a:r>
              <a:rPr lang="en-US" sz="2600" dirty="0" err="1" smtClean="0"/>
              <a:t>XScale</a:t>
            </a:r>
            <a:r>
              <a:rPr lang="en-US" sz="2600" dirty="0" smtClean="0"/>
              <a:t> CPU cores - DRAM: 1GB</a:t>
            </a:r>
          </a:p>
          <a:p>
            <a:pPr lvl="1" eaLnBrk="1" hangingPunct="1"/>
            <a:r>
              <a:rPr lang="en-US" sz="2600" dirty="0" smtClean="0"/>
              <a:t>Linux 2.6.24 + Intel patches (isc81xx driver)</a:t>
            </a:r>
          </a:p>
          <a:p>
            <a:pPr eaLnBrk="1" hangingPunct="1"/>
            <a:r>
              <a:rPr lang="en-US" sz="3000" dirty="0" smtClean="0"/>
              <a:t>8 SAS HDDs</a:t>
            </a:r>
          </a:p>
          <a:p>
            <a:pPr lvl="1" eaLnBrk="1" hangingPunct="1"/>
            <a:r>
              <a:rPr lang="en-US" sz="2600" dirty="0" smtClean="0"/>
              <a:t>Seagate Cheetah 15.5k (15k RPM, 72GB)</a:t>
            </a:r>
          </a:p>
          <a:p>
            <a:pPr eaLnBrk="1" hangingPunct="1"/>
            <a:r>
              <a:rPr lang="en-US" sz="3000" dirty="0" smtClean="0"/>
              <a:t>Host: MS Windows 2003 Server (32-bit)</a:t>
            </a:r>
          </a:p>
          <a:p>
            <a:pPr lvl="1" eaLnBrk="1" hangingPunct="1"/>
            <a:r>
              <a:rPr lang="en-US" sz="2600" dirty="0" err="1" smtClean="0"/>
              <a:t>Tyan</a:t>
            </a:r>
            <a:r>
              <a:rPr lang="en-US" sz="2600" dirty="0" smtClean="0"/>
              <a:t> S5397, DRAM: 4 GB</a:t>
            </a:r>
          </a:p>
          <a:p>
            <a:pPr eaLnBrk="1" hangingPunct="1"/>
            <a:r>
              <a:rPr lang="en-US" sz="3000" dirty="0" smtClean="0">
                <a:solidFill>
                  <a:schemeClr val="accent6">
                    <a:lumMod val="75000"/>
                  </a:schemeClr>
                </a:solidFill>
              </a:rPr>
              <a:t>Comparison with ARC-1680 SAS controller</a:t>
            </a:r>
          </a:p>
          <a:p>
            <a:pPr lvl="1" eaLnBrk="1" hangingPunct="1"/>
            <a:r>
              <a:rPr lang="en-US" sz="2600" dirty="0" smtClean="0">
                <a:solidFill>
                  <a:schemeClr val="accent6">
                    <a:lumMod val="75000"/>
                  </a:schemeClr>
                </a:solidFill>
              </a:rPr>
              <a:t>Same hardware platform as our dev. kit</a:t>
            </a:r>
          </a:p>
        </p:txBody>
      </p:sp>
      <p:sp>
        <p:nvSpPr>
          <p:cNvPr id="8" name="Slide Number Placeholder 7"/>
          <p:cNvSpPr>
            <a:spLocks noGrp="1"/>
          </p:cNvSpPr>
          <p:nvPr>
            <p:ph type="sldNum" sz="quarter" idx="11"/>
          </p:nvPr>
        </p:nvSpPr>
        <p:spPr/>
        <p:txBody>
          <a:bodyPr/>
          <a:lstStyle/>
          <a:p>
            <a:fld id="{47187905-9C84-4ADF-B872-3A8381EE4416}" type="slidenum">
              <a:rPr lang="el-GR" smtClean="0"/>
              <a:pPr/>
              <a:t>19</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 increasing demand for storage capacity</a:t>
            </a:r>
            <a:endParaRPr lang="en-US" dirty="0"/>
          </a:p>
        </p:txBody>
      </p:sp>
      <p:sp>
        <p:nvSpPr>
          <p:cNvPr id="3" name="Slide Number Placeholder 2"/>
          <p:cNvSpPr>
            <a:spLocks noGrp="1"/>
          </p:cNvSpPr>
          <p:nvPr>
            <p:ph type="sldNum" sz="quarter" idx="11"/>
          </p:nvPr>
        </p:nvSpPr>
        <p:spPr/>
        <p:txBody>
          <a:bodyPr/>
          <a:lstStyle/>
          <a:p>
            <a:fld id="{47187905-9C84-4ADF-B872-3A8381EE4416}" type="slidenum">
              <a:rPr lang="el-GR" smtClean="0"/>
              <a:pPr/>
              <a:t>2</a:t>
            </a:fld>
            <a:endParaRPr lang="el-GR"/>
          </a:p>
        </p:txBody>
      </p:sp>
      <p:sp>
        <p:nvSpPr>
          <p:cNvPr id="4" name="Footer Placeholder 3"/>
          <p:cNvSpPr>
            <a:spLocks noGrp="1"/>
          </p:cNvSpPr>
          <p:nvPr>
            <p:ph type="ftr" sz="quarter" idx="12"/>
          </p:nvPr>
        </p:nvSpPr>
        <p:spPr/>
        <p:txBody>
          <a:bodyPr/>
          <a:lstStyle/>
          <a:p>
            <a:pPr algn="ctr"/>
            <a:r>
              <a:rPr lang="en-US" smtClean="0"/>
              <a:t>SYSTOR 2010 - DARC</a:t>
            </a:r>
            <a:endParaRPr lang="el-GR" dirty="0"/>
          </a:p>
        </p:txBody>
      </p:sp>
      <p:sp>
        <p:nvSpPr>
          <p:cNvPr id="5" name="TextBox 4"/>
          <p:cNvSpPr txBox="1"/>
          <p:nvPr/>
        </p:nvSpPr>
        <p:spPr>
          <a:xfrm>
            <a:off x="612775" y="5822950"/>
            <a:ext cx="8102600" cy="460375"/>
          </a:xfrm>
          <a:prstGeom prst="rect">
            <a:avLst/>
          </a:prstGeom>
          <a:noFill/>
          <a:ln w="19050">
            <a:solidFill>
              <a:schemeClr val="accent1"/>
            </a:solidFill>
          </a:ln>
        </p:spPr>
        <p:txBody>
          <a:bodyPr vert="horz" wrap="none" lIns="91440" tIns="45720" rtlCol="0">
            <a:normAutofit/>
          </a:bodyPr>
          <a:lstStyle/>
          <a:p>
            <a:pPr marL="514350" marR="0" indent="-514350" algn="l" defTabSz="914400" rtl="0" eaLnBrk="1" fontAlgn="auto" latinLnBrk="0" hangingPunct="1">
              <a:lnSpc>
                <a:spcPct val="100000"/>
              </a:lnSpc>
              <a:spcBef>
                <a:spcPts val="580"/>
              </a:spcBef>
              <a:spcAft>
                <a:spcPts val="0"/>
              </a:spcAft>
              <a:buClr>
                <a:schemeClr val="accent1"/>
              </a:buClr>
              <a:buSzPct val="76000"/>
              <a:tabLst/>
            </a:pPr>
            <a:r>
              <a:rPr lang="en-US" sz="2400" dirty="0" smtClean="0">
                <a:latin typeface="Calibri" pitchFamily="34" charset="0"/>
                <a:sym typeface="Wingdings" pitchFamily="2" charset="2"/>
              </a:rPr>
              <a:t>[ source: IDC report on “The Expanding Digital Universe”, 2007 ]</a:t>
            </a:r>
          </a:p>
        </p:txBody>
      </p:sp>
      <p:grpSp>
        <p:nvGrpSpPr>
          <p:cNvPr id="11" name="Group 10"/>
          <p:cNvGrpSpPr/>
          <p:nvPr/>
        </p:nvGrpSpPr>
        <p:grpSpPr>
          <a:xfrm>
            <a:off x="1274762" y="2093912"/>
            <a:ext cx="977900" cy="793750"/>
            <a:chOff x="612775" y="2600325"/>
            <a:chExt cx="977900" cy="793750"/>
          </a:xfrm>
        </p:grpSpPr>
        <p:sp>
          <p:nvSpPr>
            <p:cNvPr id="6" name="Rectangle 5"/>
            <p:cNvSpPr/>
            <p:nvPr/>
          </p:nvSpPr>
          <p:spPr>
            <a:xfrm>
              <a:off x="612775" y="26003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7" name="Rectangle 6"/>
            <p:cNvSpPr/>
            <p:nvPr/>
          </p:nvSpPr>
          <p:spPr>
            <a:xfrm>
              <a:off x="765175" y="27527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8" name="Rectangle 7"/>
            <p:cNvSpPr/>
            <p:nvPr/>
          </p:nvSpPr>
          <p:spPr>
            <a:xfrm>
              <a:off x="917575" y="29051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9" name="Rectangle 8"/>
            <p:cNvSpPr/>
            <p:nvPr/>
          </p:nvSpPr>
          <p:spPr>
            <a:xfrm>
              <a:off x="1069975" y="30575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10" name="Rectangle 9"/>
            <p:cNvSpPr/>
            <p:nvPr/>
          </p:nvSpPr>
          <p:spPr>
            <a:xfrm>
              <a:off x="1222375" y="32099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grpSp>
      <p:grpSp>
        <p:nvGrpSpPr>
          <p:cNvPr id="36" name="Group 35"/>
          <p:cNvGrpSpPr/>
          <p:nvPr/>
        </p:nvGrpSpPr>
        <p:grpSpPr>
          <a:xfrm>
            <a:off x="5786437" y="1357312"/>
            <a:ext cx="1898650" cy="1222375"/>
            <a:chOff x="4848225" y="1955800"/>
            <a:chExt cx="1898650" cy="1222375"/>
          </a:xfrm>
        </p:grpSpPr>
        <p:grpSp>
          <p:nvGrpSpPr>
            <p:cNvPr id="12" name="Group 11"/>
            <p:cNvGrpSpPr/>
            <p:nvPr/>
          </p:nvGrpSpPr>
          <p:grpSpPr>
            <a:xfrm>
              <a:off x="4848225" y="2232025"/>
              <a:ext cx="977900" cy="793750"/>
              <a:chOff x="612775" y="2600325"/>
              <a:chExt cx="977900" cy="793750"/>
            </a:xfrm>
          </p:grpSpPr>
          <p:sp>
            <p:nvSpPr>
              <p:cNvPr id="13" name="Rectangle 12"/>
              <p:cNvSpPr/>
              <p:nvPr/>
            </p:nvSpPr>
            <p:spPr>
              <a:xfrm>
                <a:off x="612775" y="26003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14" name="Rectangle 13"/>
              <p:cNvSpPr/>
              <p:nvPr/>
            </p:nvSpPr>
            <p:spPr>
              <a:xfrm>
                <a:off x="765175" y="27527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15" name="Rectangle 14"/>
              <p:cNvSpPr/>
              <p:nvPr/>
            </p:nvSpPr>
            <p:spPr>
              <a:xfrm>
                <a:off x="917575" y="29051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16" name="Rectangle 15"/>
              <p:cNvSpPr/>
              <p:nvPr/>
            </p:nvSpPr>
            <p:spPr>
              <a:xfrm>
                <a:off x="1069975" y="30575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17" name="Rectangle 16"/>
              <p:cNvSpPr/>
              <p:nvPr/>
            </p:nvSpPr>
            <p:spPr>
              <a:xfrm>
                <a:off x="1222375" y="32099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grpSp>
        <p:grpSp>
          <p:nvGrpSpPr>
            <p:cNvPr id="18" name="Group 17"/>
            <p:cNvGrpSpPr/>
            <p:nvPr/>
          </p:nvGrpSpPr>
          <p:grpSpPr>
            <a:xfrm>
              <a:off x="5000625" y="2384425"/>
              <a:ext cx="977900" cy="793750"/>
              <a:chOff x="612775" y="2600325"/>
              <a:chExt cx="977900" cy="793750"/>
            </a:xfrm>
          </p:grpSpPr>
          <p:sp>
            <p:nvSpPr>
              <p:cNvPr id="19" name="Rectangle 18"/>
              <p:cNvSpPr/>
              <p:nvPr/>
            </p:nvSpPr>
            <p:spPr>
              <a:xfrm>
                <a:off x="612775" y="26003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20" name="Rectangle 19"/>
              <p:cNvSpPr/>
              <p:nvPr/>
            </p:nvSpPr>
            <p:spPr>
              <a:xfrm>
                <a:off x="765175" y="27527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21" name="Rectangle 20"/>
              <p:cNvSpPr/>
              <p:nvPr/>
            </p:nvSpPr>
            <p:spPr>
              <a:xfrm>
                <a:off x="917575" y="29051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22" name="Rectangle 21"/>
              <p:cNvSpPr/>
              <p:nvPr/>
            </p:nvSpPr>
            <p:spPr>
              <a:xfrm>
                <a:off x="1069975" y="30575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23" name="Rectangle 22"/>
              <p:cNvSpPr/>
              <p:nvPr/>
            </p:nvSpPr>
            <p:spPr>
              <a:xfrm>
                <a:off x="1222375" y="32099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grpSp>
        <p:grpSp>
          <p:nvGrpSpPr>
            <p:cNvPr id="24" name="Group 23"/>
            <p:cNvGrpSpPr/>
            <p:nvPr/>
          </p:nvGrpSpPr>
          <p:grpSpPr>
            <a:xfrm>
              <a:off x="5768975" y="1955800"/>
              <a:ext cx="977900" cy="793750"/>
              <a:chOff x="612775" y="2600325"/>
              <a:chExt cx="977900" cy="793750"/>
            </a:xfrm>
          </p:grpSpPr>
          <p:sp>
            <p:nvSpPr>
              <p:cNvPr id="25" name="Rectangle 24"/>
              <p:cNvSpPr/>
              <p:nvPr/>
            </p:nvSpPr>
            <p:spPr>
              <a:xfrm>
                <a:off x="612775" y="26003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26" name="Rectangle 25"/>
              <p:cNvSpPr/>
              <p:nvPr/>
            </p:nvSpPr>
            <p:spPr>
              <a:xfrm>
                <a:off x="765175" y="27527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27" name="Rectangle 26"/>
              <p:cNvSpPr/>
              <p:nvPr/>
            </p:nvSpPr>
            <p:spPr>
              <a:xfrm>
                <a:off x="917575" y="29051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28" name="Rectangle 27"/>
              <p:cNvSpPr/>
              <p:nvPr/>
            </p:nvSpPr>
            <p:spPr>
              <a:xfrm>
                <a:off x="1069975" y="30575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29" name="Rectangle 28"/>
              <p:cNvSpPr/>
              <p:nvPr/>
            </p:nvSpPr>
            <p:spPr>
              <a:xfrm>
                <a:off x="1222375" y="32099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grpSp>
        <p:grpSp>
          <p:nvGrpSpPr>
            <p:cNvPr id="30" name="Group 29"/>
            <p:cNvGrpSpPr/>
            <p:nvPr/>
          </p:nvGrpSpPr>
          <p:grpSpPr>
            <a:xfrm>
              <a:off x="5343525" y="2139950"/>
              <a:ext cx="977900" cy="793750"/>
              <a:chOff x="612775" y="2600325"/>
              <a:chExt cx="977900" cy="793750"/>
            </a:xfrm>
          </p:grpSpPr>
          <p:sp>
            <p:nvSpPr>
              <p:cNvPr id="31" name="Rectangle 30"/>
              <p:cNvSpPr/>
              <p:nvPr/>
            </p:nvSpPr>
            <p:spPr>
              <a:xfrm>
                <a:off x="612775" y="26003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32" name="Rectangle 31"/>
              <p:cNvSpPr/>
              <p:nvPr/>
            </p:nvSpPr>
            <p:spPr>
              <a:xfrm>
                <a:off x="765175" y="27527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33" name="Rectangle 32"/>
              <p:cNvSpPr/>
              <p:nvPr/>
            </p:nvSpPr>
            <p:spPr>
              <a:xfrm>
                <a:off x="917575" y="29051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34" name="Rectangle 33"/>
              <p:cNvSpPr/>
              <p:nvPr/>
            </p:nvSpPr>
            <p:spPr>
              <a:xfrm>
                <a:off x="1069975" y="30575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35" name="Rectangle 34"/>
              <p:cNvSpPr/>
              <p:nvPr/>
            </p:nvSpPr>
            <p:spPr>
              <a:xfrm>
                <a:off x="1222375" y="32099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grpSp>
      </p:grpSp>
      <p:grpSp>
        <p:nvGrpSpPr>
          <p:cNvPr id="37" name="Group 36"/>
          <p:cNvGrpSpPr/>
          <p:nvPr/>
        </p:nvGrpSpPr>
        <p:grpSpPr>
          <a:xfrm>
            <a:off x="6229350" y="2554287"/>
            <a:ext cx="1898650" cy="1222375"/>
            <a:chOff x="4848225" y="1955800"/>
            <a:chExt cx="1898650" cy="1222375"/>
          </a:xfrm>
        </p:grpSpPr>
        <p:grpSp>
          <p:nvGrpSpPr>
            <p:cNvPr id="38" name="Group 11"/>
            <p:cNvGrpSpPr/>
            <p:nvPr/>
          </p:nvGrpSpPr>
          <p:grpSpPr>
            <a:xfrm>
              <a:off x="4848225" y="2232025"/>
              <a:ext cx="977900" cy="793750"/>
              <a:chOff x="612775" y="2600325"/>
              <a:chExt cx="977900" cy="793750"/>
            </a:xfrm>
          </p:grpSpPr>
          <p:sp>
            <p:nvSpPr>
              <p:cNvPr id="57" name="Rectangle 56"/>
              <p:cNvSpPr/>
              <p:nvPr/>
            </p:nvSpPr>
            <p:spPr>
              <a:xfrm>
                <a:off x="612775" y="26003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58" name="Rectangle 57"/>
              <p:cNvSpPr/>
              <p:nvPr/>
            </p:nvSpPr>
            <p:spPr>
              <a:xfrm>
                <a:off x="765175" y="27527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59" name="Rectangle 58"/>
              <p:cNvSpPr/>
              <p:nvPr/>
            </p:nvSpPr>
            <p:spPr>
              <a:xfrm>
                <a:off x="917575" y="29051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60" name="Rectangle 59"/>
              <p:cNvSpPr/>
              <p:nvPr/>
            </p:nvSpPr>
            <p:spPr>
              <a:xfrm>
                <a:off x="1069975" y="30575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61" name="Rectangle 60"/>
              <p:cNvSpPr/>
              <p:nvPr/>
            </p:nvSpPr>
            <p:spPr>
              <a:xfrm>
                <a:off x="1222375" y="32099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grpSp>
        <p:grpSp>
          <p:nvGrpSpPr>
            <p:cNvPr id="39" name="Group 17"/>
            <p:cNvGrpSpPr/>
            <p:nvPr/>
          </p:nvGrpSpPr>
          <p:grpSpPr>
            <a:xfrm>
              <a:off x="5000625" y="2384425"/>
              <a:ext cx="977900" cy="793750"/>
              <a:chOff x="612775" y="2600325"/>
              <a:chExt cx="977900" cy="793750"/>
            </a:xfrm>
          </p:grpSpPr>
          <p:sp>
            <p:nvSpPr>
              <p:cNvPr id="52" name="Rectangle 51"/>
              <p:cNvSpPr/>
              <p:nvPr/>
            </p:nvSpPr>
            <p:spPr>
              <a:xfrm>
                <a:off x="612775" y="26003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53" name="Rectangle 52"/>
              <p:cNvSpPr/>
              <p:nvPr/>
            </p:nvSpPr>
            <p:spPr>
              <a:xfrm>
                <a:off x="765175" y="27527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54" name="Rectangle 53"/>
              <p:cNvSpPr/>
              <p:nvPr/>
            </p:nvSpPr>
            <p:spPr>
              <a:xfrm>
                <a:off x="917575" y="29051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55" name="Rectangle 54"/>
              <p:cNvSpPr/>
              <p:nvPr/>
            </p:nvSpPr>
            <p:spPr>
              <a:xfrm>
                <a:off x="1069975" y="30575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56" name="Rectangle 55"/>
              <p:cNvSpPr/>
              <p:nvPr/>
            </p:nvSpPr>
            <p:spPr>
              <a:xfrm>
                <a:off x="1222375" y="32099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grpSp>
        <p:grpSp>
          <p:nvGrpSpPr>
            <p:cNvPr id="40" name="Group 23"/>
            <p:cNvGrpSpPr/>
            <p:nvPr/>
          </p:nvGrpSpPr>
          <p:grpSpPr>
            <a:xfrm>
              <a:off x="5768975" y="1955800"/>
              <a:ext cx="977900" cy="793750"/>
              <a:chOff x="612775" y="2600325"/>
              <a:chExt cx="977900" cy="793750"/>
            </a:xfrm>
          </p:grpSpPr>
          <p:sp>
            <p:nvSpPr>
              <p:cNvPr id="47" name="Rectangle 46"/>
              <p:cNvSpPr/>
              <p:nvPr/>
            </p:nvSpPr>
            <p:spPr>
              <a:xfrm>
                <a:off x="612775" y="26003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48" name="Rectangle 47"/>
              <p:cNvSpPr/>
              <p:nvPr/>
            </p:nvSpPr>
            <p:spPr>
              <a:xfrm>
                <a:off x="765175" y="27527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49" name="Rectangle 48"/>
              <p:cNvSpPr/>
              <p:nvPr/>
            </p:nvSpPr>
            <p:spPr>
              <a:xfrm>
                <a:off x="917575" y="29051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50" name="Rectangle 49"/>
              <p:cNvSpPr/>
              <p:nvPr/>
            </p:nvSpPr>
            <p:spPr>
              <a:xfrm>
                <a:off x="1069975" y="30575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51" name="Rectangle 50"/>
              <p:cNvSpPr/>
              <p:nvPr/>
            </p:nvSpPr>
            <p:spPr>
              <a:xfrm>
                <a:off x="1222375" y="32099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grpSp>
        <p:grpSp>
          <p:nvGrpSpPr>
            <p:cNvPr id="41" name="Group 29"/>
            <p:cNvGrpSpPr/>
            <p:nvPr/>
          </p:nvGrpSpPr>
          <p:grpSpPr>
            <a:xfrm>
              <a:off x="5343525" y="2139950"/>
              <a:ext cx="977900" cy="793750"/>
              <a:chOff x="612775" y="2600325"/>
              <a:chExt cx="977900" cy="793750"/>
            </a:xfrm>
          </p:grpSpPr>
          <p:sp>
            <p:nvSpPr>
              <p:cNvPr id="42" name="Rectangle 41"/>
              <p:cNvSpPr/>
              <p:nvPr/>
            </p:nvSpPr>
            <p:spPr>
              <a:xfrm>
                <a:off x="612775" y="26003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43" name="Rectangle 42"/>
              <p:cNvSpPr/>
              <p:nvPr/>
            </p:nvSpPr>
            <p:spPr>
              <a:xfrm>
                <a:off x="765175" y="27527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44" name="Rectangle 43"/>
              <p:cNvSpPr/>
              <p:nvPr/>
            </p:nvSpPr>
            <p:spPr>
              <a:xfrm>
                <a:off x="917575" y="29051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45" name="Rectangle 44"/>
              <p:cNvSpPr/>
              <p:nvPr/>
            </p:nvSpPr>
            <p:spPr>
              <a:xfrm>
                <a:off x="1069975" y="30575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46" name="Rectangle 45"/>
              <p:cNvSpPr/>
              <p:nvPr/>
            </p:nvSpPr>
            <p:spPr>
              <a:xfrm>
                <a:off x="1222375" y="3209925"/>
                <a:ext cx="368300"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grpSp>
      </p:grpSp>
      <p:sp>
        <p:nvSpPr>
          <p:cNvPr id="62" name="TextBox 61"/>
          <p:cNvSpPr txBox="1"/>
          <p:nvPr/>
        </p:nvSpPr>
        <p:spPr>
          <a:xfrm>
            <a:off x="336550" y="3797300"/>
            <a:ext cx="2854325" cy="460375"/>
          </a:xfrm>
          <a:prstGeom prst="rect">
            <a:avLst/>
          </a:prstGeom>
          <a:noFill/>
          <a:ln>
            <a:noFill/>
          </a:ln>
        </p:spPr>
        <p:txBody>
          <a:bodyPr vert="horz" wrap="none" lIns="91440" tIns="45720" rtlCol="0">
            <a:normAutofit/>
          </a:bodyPr>
          <a:lstStyle/>
          <a:p>
            <a:pPr marL="514350" marR="0" indent="-514350" algn="l" defTabSz="914400" rtl="0" eaLnBrk="1" fontAlgn="auto" latinLnBrk="0" hangingPunct="1">
              <a:lnSpc>
                <a:spcPct val="100000"/>
              </a:lnSpc>
              <a:spcBef>
                <a:spcPts val="580"/>
              </a:spcBef>
              <a:spcAft>
                <a:spcPts val="0"/>
              </a:spcAft>
              <a:buClr>
                <a:schemeClr val="accent1"/>
              </a:buClr>
              <a:buSzPct val="76000"/>
              <a:tabLst/>
            </a:pPr>
            <a:r>
              <a:rPr lang="en-US" sz="2400" b="1" dirty="0" smtClean="0">
                <a:latin typeface="Calibri" pitchFamily="34" charset="0"/>
                <a:sym typeface="Wingdings" pitchFamily="2" charset="2"/>
              </a:rPr>
              <a:t>2006: 161 </a:t>
            </a:r>
            <a:r>
              <a:rPr lang="en-US" sz="2400" b="1" dirty="0" err="1" smtClean="0">
                <a:latin typeface="Calibri" pitchFamily="34" charset="0"/>
                <a:sym typeface="Wingdings" pitchFamily="2" charset="2"/>
              </a:rPr>
              <a:t>Exabytes</a:t>
            </a:r>
            <a:endParaRPr lang="en-US" sz="2400" b="1" dirty="0" smtClean="0">
              <a:latin typeface="Calibri" pitchFamily="34" charset="0"/>
              <a:sym typeface="Wingdings" pitchFamily="2" charset="2"/>
            </a:endParaRPr>
          </a:p>
        </p:txBody>
      </p:sp>
      <p:sp>
        <p:nvSpPr>
          <p:cNvPr id="63" name="TextBox 62"/>
          <p:cNvSpPr txBox="1"/>
          <p:nvPr/>
        </p:nvSpPr>
        <p:spPr>
          <a:xfrm>
            <a:off x="5308600" y="3797300"/>
            <a:ext cx="2854325" cy="460375"/>
          </a:xfrm>
          <a:prstGeom prst="rect">
            <a:avLst/>
          </a:prstGeom>
          <a:noFill/>
          <a:ln>
            <a:noFill/>
          </a:ln>
        </p:spPr>
        <p:txBody>
          <a:bodyPr vert="horz" wrap="none" lIns="91440" tIns="45720" rtlCol="0">
            <a:normAutofit/>
          </a:bodyPr>
          <a:lstStyle/>
          <a:p>
            <a:pPr marL="514350" marR="0" indent="-514350" algn="l" defTabSz="914400" rtl="0" eaLnBrk="1" fontAlgn="auto" latinLnBrk="0" hangingPunct="1">
              <a:lnSpc>
                <a:spcPct val="100000"/>
              </a:lnSpc>
              <a:spcBef>
                <a:spcPts val="580"/>
              </a:spcBef>
              <a:spcAft>
                <a:spcPts val="0"/>
              </a:spcAft>
              <a:buClr>
                <a:schemeClr val="accent1"/>
              </a:buClr>
              <a:buSzPct val="76000"/>
              <a:tabLst/>
            </a:pPr>
            <a:r>
              <a:rPr lang="en-US" sz="2400" b="1" dirty="0" smtClean="0">
                <a:latin typeface="Calibri" pitchFamily="34" charset="0"/>
                <a:sym typeface="Wingdings" pitchFamily="2" charset="2"/>
              </a:rPr>
              <a:t>2010: 988 </a:t>
            </a:r>
            <a:r>
              <a:rPr lang="en-US" sz="2400" b="1" dirty="0" err="1" smtClean="0">
                <a:latin typeface="Calibri" pitchFamily="34" charset="0"/>
                <a:sym typeface="Wingdings" pitchFamily="2" charset="2"/>
              </a:rPr>
              <a:t>Exabytes</a:t>
            </a:r>
            <a:endParaRPr lang="en-US" sz="2400" b="1" dirty="0" smtClean="0">
              <a:latin typeface="Calibri" pitchFamily="34" charset="0"/>
              <a:sym typeface="Wingdings" pitchFamily="2" charset="2"/>
            </a:endParaRPr>
          </a:p>
        </p:txBody>
      </p:sp>
      <p:sp>
        <p:nvSpPr>
          <p:cNvPr id="64" name="Striped Right Arrow 63"/>
          <p:cNvSpPr/>
          <p:nvPr/>
        </p:nvSpPr>
        <p:spPr>
          <a:xfrm>
            <a:off x="2822575" y="2370137"/>
            <a:ext cx="2486025" cy="552450"/>
          </a:xfrm>
          <a:prstGeom prst="strip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latin typeface="Calibri" pitchFamily="34" charset="0"/>
            </a:endParaRPr>
          </a:p>
        </p:txBody>
      </p:sp>
      <p:sp>
        <p:nvSpPr>
          <p:cNvPr id="65" name="TextBox 64"/>
          <p:cNvSpPr txBox="1"/>
          <p:nvPr/>
        </p:nvSpPr>
        <p:spPr>
          <a:xfrm>
            <a:off x="2914650" y="1909762"/>
            <a:ext cx="1933575" cy="460375"/>
          </a:xfrm>
          <a:prstGeom prst="rect">
            <a:avLst/>
          </a:prstGeom>
          <a:noFill/>
          <a:ln>
            <a:noFill/>
          </a:ln>
        </p:spPr>
        <p:txBody>
          <a:bodyPr vert="horz" wrap="none" lIns="91440" tIns="45720" rtlCol="0">
            <a:normAutofit/>
          </a:bodyPr>
          <a:lstStyle/>
          <a:p>
            <a:pPr marL="514350" marR="0" indent="-514350" algn="l" defTabSz="914400" rtl="0" eaLnBrk="1" fontAlgn="auto" latinLnBrk="0" hangingPunct="1">
              <a:lnSpc>
                <a:spcPct val="100000"/>
              </a:lnSpc>
              <a:spcBef>
                <a:spcPts val="580"/>
              </a:spcBef>
              <a:spcAft>
                <a:spcPts val="0"/>
              </a:spcAft>
              <a:buClr>
                <a:schemeClr val="accent1"/>
              </a:buClr>
              <a:buSzPct val="76000"/>
              <a:tabLst/>
            </a:pPr>
            <a:r>
              <a:rPr lang="en-US" sz="2400" dirty="0" smtClean="0">
                <a:latin typeface="Calibri" pitchFamily="34" charset="0"/>
                <a:sym typeface="Wingdings" pitchFamily="2" charset="2"/>
              </a:rPr>
              <a:t>6X growth</a:t>
            </a:r>
          </a:p>
        </p:txBody>
      </p:sp>
      <p:sp>
        <p:nvSpPr>
          <p:cNvPr id="66" name="TextBox 65"/>
          <p:cNvSpPr txBox="1"/>
          <p:nvPr/>
        </p:nvSpPr>
        <p:spPr>
          <a:xfrm>
            <a:off x="4756150" y="4349750"/>
            <a:ext cx="4051299" cy="1381125"/>
          </a:xfrm>
          <a:prstGeom prst="rect">
            <a:avLst/>
          </a:prstGeom>
          <a:noFill/>
          <a:ln w="25400">
            <a:solidFill>
              <a:srgbClr val="FF0000"/>
            </a:solidFill>
          </a:ln>
        </p:spPr>
        <p:txBody>
          <a:bodyPr vert="horz" wrap="none" lIns="91440" tIns="45720" rtlCol="0">
            <a:noAutofit/>
          </a:bodyPr>
          <a:lstStyle/>
          <a:p>
            <a:pPr marL="514350" marR="0" indent="-514350" algn="l" defTabSz="914400" rtl="0" eaLnBrk="1" fontAlgn="auto" latinLnBrk="0" hangingPunct="1">
              <a:lnSpc>
                <a:spcPct val="100000"/>
              </a:lnSpc>
              <a:spcBef>
                <a:spcPts val="580"/>
              </a:spcBef>
              <a:spcAft>
                <a:spcPts val="0"/>
              </a:spcAft>
              <a:buClr>
                <a:schemeClr val="accent1"/>
              </a:buClr>
              <a:buSzPct val="76000"/>
              <a:tabLst/>
            </a:pPr>
            <a:r>
              <a:rPr lang="en-US" sz="2800" dirty="0" smtClean="0">
                <a:latin typeface="Calibri" pitchFamily="34" charset="0"/>
                <a:sym typeface="Wingdings" pitchFamily="2" charset="2"/>
              </a:rPr>
              <a:t>¼ newly created, ¾ replicas</a:t>
            </a:r>
          </a:p>
          <a:p>
            <a:pPr marL="514350" marR="0" indent="-514350" algn="l" defTabSz="914400" rtl="0" eaLnBrk="1" fontAlgn="auto" latinLnBrk="0" hangingPunct="1">
              <a:lnSpc>
                <a:spcPct val="100000"/>
              </a:lnSpc>
              <a:spcBef>
                <a:spcPts val="580"/>
              </a:spcBef>
              <a:spcAft>
                <a:spcPts val="0"/>
              </a:spcAft>
              <a:buClr>
                <a:schemeClr val="accent1"/>
              </a:buClr>
              <a:buSzPct val="76000"/>
              <a:tabLst/>
            </a:pPr>
            <a:r>
              <a:rPr lang="en-US" sz="2400" dirty="0" smtClean="0">
                <a:latin typeface="Calibri" pitchFamily="34" charset="0"/>
                <a:sym typeface="Wingdings" pitchFamily="2" charset="2"/>
              </a:rPr>
              <a:t>70% created by individuals</a:t>
            </a:r>
          </a:p>
          <a:p>
            <a:pPr marL="514350" marR="0" indent="-514350" algn="l" defTabSz="914400" rtl="0" eaLnBrk="1" fontAlgn="auto" latinLnBrk="0" hangingPunct="1">
              <a:lnSpc>
                <a:spcPct val="100000"/>
              </a:lnSpc>
              <a:spcBef>
                <a:spcPts val="580"/>
              </a:spcBef>
              <a:spcAft>
                <a:spcPts val="0"/>
              </a:spcAft>
              <a:buClr>
                <a:schemeClr val="accent1"/>
              </a:buClr>
              <a:buSzPct val="76000"/>
              <a:tabLst/>
            </a:pPr>
            <a:r>
              <a:rPr lang="en-US" sz="2400" dirty="0" smtClean="0">
                <a:latin typeface="Calibri" pitchFamily="34" charset="0"/>
                <a:sym typeface="Wingdings" pitchFamily="2" charset="2"/>
              </a:rPr>
              <a:t>95% unstructured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Stack in DARC - “</a:t>
            </a:r>
            <a:r>
              <a:rPr lang="en-US" dirty="0" err="1" smtClean="0"/>
              <a:t>DAta</a:t>
            </a:r>
            <a:r>
              <a:rPr lang="en-US" dirty="0" smtClean="0"/>
              <a:t> </a:t>
            </a:r>
            <a:r>
              <a:rPr lang="en-US" dirty="0" err="1" smtClean="0"/>
              <a:t>pRotection</a:t>
            </a:r>
            <a:r>
              <a:rPr lang="en-US" dirty="0" smtClean="0"/>
              <a:t> Controller”</a:t>
            </a:r>
            <a:endParaRPr lang="en-US" dirty="0"/>
          </a:p>
        </p:txBody>
      </p:sp>
      <p:sp>
        <p:nvSpPr>
          <p:cNvPr id="3" name="Slide Number Placeholder 2"/>
          <p:cNvSpPr>
            <a:spLocks noGrp="1"/>
          </p:cNvSpPr>
          <p:nvPr>
            <p:ph type="sldNum" sz="quarter" idx="11"/>
          </p:nvPr>
        </p:nvSpPr>
        <p:spPr/>
        <p:txBody>
          <a:bodyPr/>
          <a:lstStyle/>
          <a:p>
            <a:fld id="{47187905-9C84-4ADF-B872-3A8381EE4416}" type="slidenum">
              <a:rPr lang="el-GR" smtClean="0"/>
              <a:pPr/>
              <a:t>20</a:t>
            </a:fld>
            <a:endParaRPr lang="el-GR"/>
          </a:p>
        </p:txBody>
      </p:sp>
      <p:sp>
        <p:nvSpPr>
          <p:cNvPr id="4" name="Footer Placeholder 3"/>
          <p:cNvSpPr>
            <a:spLocks noGrp="1"/>
          </p:cNvSpPr>
          <p:nvPr>
            <p:ph type="ftr" sz="quarter" idx="12"/>
          </p:nvPr>
        </p:nvSpPr>
        <p:spPr/>
        <p:txBody>
          <a:bodyPr/>
          <a:lstStyle/>
          <a:p>
            <a:pPr algn="ctr"/>
            <a:r>
              <a:rPr lang="en-US" smtClean="0"/>
              <a:t>SYSTOR 2010 - DARC</a:t>
            </a:r>
            <a:endParaRPr lang="el-GR" dirty="0"/>
          </a:p>
        </p:txBody>
      </p:sp>
      <p:pic>
        <p:nvPicPr>
          <p:cNvPr id="5" name="Picture 5" descr="winpath"/>
          <p:cNvPicPr>
            <a:picLocks noChangeAspect="1" noChangeArrowheads="1"/>
          </p:cNvPicPr>
          <p:nvPr/>
        </p:nvPicPr>
        <p:blipFill>
          <a:blip r:embed="rId3" cstate="print"/>
          <a:srcRect/>
          <a:stretch>
            <a:fillRect/>
          </a:stretch>
        </p:blipFill>
        <p:spPr bwMode="auto">
          <a:xfrm>
            <a:off x="152400" y="1228725"/>
            <a:ext cx="4114800" cy="5054600"/>
          </a:xfrm>
          <a:prstGeom prst="rect">
            <a:avLst/>
          </a:prstGeom>
          <a:noFill/>
          <a:ln w="9525">
            <a:noFill/>
            <a:miter lim="800000"/>
            <a:headEnd/>
            <a:tailEnd/>
          </a:ln>
        </p:spPr>
      </p:pic>
      <p:pic>
        <p:nvPicPr>
          <p:cNvPr id="6" name="Picture 5" descr="controller_stack"/>
          <p:cNvPicPr>
            <a:picLocks noChangeAspect="1" noChangeArrowheads="1"/>
          </p:cNvPicPr>
          <p:nvPr/>
        </p:nvPicPr>
        <p:blipFill>
          <a:blip r:embed="rId4" cstate="print"/>
          <a:srcRect/>
          <a:stretch>
            <a:fillRect/>
          </a:stretch>
        </p:blipFill>
        <p:spPr bwMode="auto">
          <a:xfrm>
            <a:off x="5791200" y="1127125"/>
            <a:ext cx="2971800" cy="5141913"/>
          </a:xfrm>
          <a:prstGeom prst="rect">
            <a:avLst/>
          </a:prstGeom>
          <a:noFill/>
          <a:ln w="9525">
            <a:noFill/>
            <a:miter lim="800000"/>
            <a:headEnd/>
            <a:tailEnd/>
          </a:ln>
        </p:spPr>
      </p:pic>
      <p:cxnSp>
        <p:nvCxnSpPr>
          <p:cNvPr id="8" name="Straight Connector 7"/>
          <p:cNvCxnSpPr/>
          <p:nvPr/>
        </p:nvCxnSpPr>
        <p:spPr>
          <a:xfrm rot="5400000" flipH="1" flipV="1">
            <a:off x="3052762" y="2646365"/>
            <a:ext cx="4051302" cy="1196973"/>
          </a:xfrm>
          <a:prstGeom prst="line">
            <a:avLst/>
          </a:prstGeom>
          <a:ln w="25400">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79925" y="5730875"/>
            <a:ext cx="1289050" cy="460375"/>
          </a:xfrm>
          <a:prstGeom prst="line">
            <a:avLst/>
          </a:prstGeom>
          <a:ln w="254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3" name="Right Brace 12"/>
          <p:cNvSpPr/>
          <p:nvPr/>
        </p:nvSpPr>
        <p:spPr bwMode="auto">
          <a:xfrm>
            <a:off x="4203700" y="5086350"/>
            <a:ext cx="304800" cy="838200"/>
          </a:xfrm>
          <a:prstGeom prst="rightBrace">
            <a:avLst/>
          </a:prstGeom>
          <a:noFill/>
          <a:ln w="317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p:txBody>
          <a:bodyPr/>
          <a:lstStyle/>
          <a:p>
            <a:r>
              <a:rPr lang="en-US" smtClean="0"/>
              <a:t>Intel IOP348 Data Path</a:t>
            </a:r>
            <a:endParaRPr lang="en-US" dirty="0" smtClean="0"/>
          </a:p>
        </p:txBody>
      </p:sp>
      <p:pic>
        <p:nvPicPr>
          <p:cNvPr id="34821" name="Picture 6" descr="81348_block_simplified"/>
          <p:cNvPicPr>
            <a:picLocks noChangeAspect="1" noChangeArrowheads="1"/>
          </p:cNvPicPr>
          <p:nvPr/>
        </p:nvPicPr>
        <p:blipFill>
          <a:blip r:embed="rId3" cstate="print"/>
          <a:srcRect/>
          <a:stretch>
            <a:fillRect/>
          </a:stretch>
        </p:blipFill>
        <p:spPr bwMode="auto">
          <a:xfrm>
            <a:off x="381000" y="1239838"/>
            <a:ext cx="8458200" cy="4994275"/>
          </a:xfrm>
          <a:prstGeom prst="rect">
            <a:avLst/>
          </a:prstGeom>
          <a:noFill/>
          <a:ln w="9525">
            <a:noFill/>
            <a:miter lim="800000"/>
            <a:headEnd/>
            <a:tailEnd/>
          </a:ln>
        </p:spPr>
      </p:pic>
      <p:sp>
        <p:nvSpPr>
          <p:cNvPr id="34822" name="Text Box 7"/>
          <p:cNvSpPr txBox="1">
            <a:spLocks noChangeArrowheads="1"/>
          </p:cNvSpPr>
          <p:nvPr/>
        </p:nvSpPr>
        <p:spPr bwMode="auto">
          <a:xfrm>
            <a:off x="5638800" y="3290888"/>
            <a:ext cx="1017588" cy="671512"/>
          </a:xfrm>
          <a:prstGeom prst="rect">
            <a:avLst/>
          </a:prstGeom>
          <a:noFill/>
          <a:ln w="9525">
            <a:noFill/>
            <a:miter lim="800000"/>
            <a:headEnd/>
            <a:tailEnd/>
          </a:ln>
        </p:spPr>
        <p:txBody>
          <a:bodyPr wrap="none">
            <a:spAutoFit/>
          </a:bodyPr>
          <a:lstStyle/>
          <a:p>
            <a:pPr algn="ctr"/>
            <a:r>
              <a:rPr lang="en-US" sz="2000">
                <a:latin typeface="Gill Sans MT" pitchFamily="34" charset="0"/>
              </a:rPr>
              <a:t>SRAM</a:t>
            </a:r>
          </a:p>
          <a:p>
            <a:pPr algn="ctr"/>
            <a:r>
              <a:rPr lang="en-US">
                <a:latin typeface="Gill Sans MT" pitchFamily="34" charset="0"/>
              </a:rPr>
              <a:t>(128 KB)</a:t>
            </a:r>
          </a:p>
        </p:txBody>
      </p:sp>
      <p:sp>
        <p:nvSpPr>
          <p:cNvPr id="8" name="Oval 7"/>
          <p:cNvSpPr/>
          <p:nvPr/>
        </p:nvSpPr>
        <p:spPr bwMode="auto">
          <a:xfrm>
            <a:off x="2667000" y="4419600"/>
            <a:ext cx="5029200" cy="1066800"/>
          </a:xfrm>
          <a:prstGeom prst="ellipse">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9" name="TextBox 8"/>
          <p:cNvSpPr txBox="1"/>
          <p:nvPr/>
        </p:nvSpPr>
        <p:spPr>
          <a:xfrm>
            <a:off x="7010400" y="4419600"/>
            <a:ext cx="1981200" cy="1200329"/>
          </a:xfrm>
          <a:prstGeom prst="rect">
            <a:avLst/>
          </a:prstGeom>
          <a:solidFill>
            <a:srgbClr val="FFFF00"/>
          </a:solidFill>
          <a:ln w="25400">
            <a:solidFill>
              <a:schemeClr val="tx1"/>
            </a:solidFill>
          </a:ln>
        </p:spPr>
        <p:txBody>
          <a:bodyPr wrap="square" rtlCol="0">
            <a:spAutoFit/>
          </a:bodyPr>
          <a:lstStyle/>
          <a:p>
            <a:pPr>
              <a:buFont typeface="Arial" pitchFamily="34" charset="0"/>
              <a:buChar char="•"/>
            </a:pPr>
            <a:r>
              <a:rPr lang="en-US" dirty="0" smtClean="0"/>
              <a:t> DMA engines</a:t>
            </a:r>
          </a:p>
          <a:p>
            <a:pPr>
              <a:buFont typeface="Arial" pitchFamily="34" charset="0"/>
              <a:buChar char="•"/>
            </a:pPr>
            <a:r>
              <a:rPr lang="en-US" dirty="0" smtClean="0"/>
              <a:t> Special-purpose</a:t>
            </a:r>
          </a:p>
          <a:p>
            <a:r>
              <a:rPr lang="en-US" dirty="0" smtClean="0"/>
              <a:t>  data-path</a:t>
            </a:r>
          </a:p>
          <a:p>
            <a:pPr>
              <a:buFont typeface="Arial" pitchFamily="34" charset="0"/>
              <a:buChar char="•"/>
            </a:pPr>
            <a:r>
              <a:rPr lang="en-US" dirty="0" smtClean="0"/>
              <a:t> Messaging Unit</a:t>
            </a:r>
            <a:endParaRPr lang="en-US" dirty="0"/>
          </a:p>
        </p:txBody>
      </p:sp>
      <p:sp>
        <p:nvSpPr>
          <p:cNvPr id="10" name="Oval 9"/>
          <p:cNvSpPr/>
          <p:nvPr/>
        </p:nvSpPr>
        <p:spPr bwMode="auto">
          <a:xfrm>
            <a:off x="76200" y="5270500"/>
            <a:ext cx="1457325" cy="1104900"/>
          </a:xfrm>
          <a:prstGeom prst="ellipse">
            <a:avLst/>
          </a:prstGeom>
          <a:noFill/>
          <a:ln w="38100" cap="flat" cmpd="sng" algn="ctr">
            <a:solidFill>
              <a:srgbClr val="FF00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1" name="Oval 10"/>
          <p:cNvSpPr/>
          <p:nvPr/>
        </p:nvSpPr>
        <p:spPr bwMode="auto">
          <a:xfrm>
            <a:off x="2362200" y="5730875"/>
            <a:ext cx="3886200" cy="644526"/>
          </a:xfrm>
          <a:prstGeom prst="ellipse">
            <a:avLst/>
          </a:prstGeom>
          <a:noFill/>
          <a:ln w="38100" cap="flat" cmpd="sng" algn="ctr">
            <a:solidFill>
              <a:srgbClr val="FF3300"/>
            </a:solidFill>
            <a:prstDash val="sys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4" name="Slide Number Placeholder 13"/>
          <p:cNvSpPr>
            <a:spLocks noGrp="1"/>
          </p:cNvSpPr>
          <p:nvPr>
            <p:ph type="sldNum" sz="quarter" idx="11"/>
          </p:nvPr>
        </p:nvSpPr>
        <p:spPr/>
        <p:txBody>
          <a:bodyPr/>
          <a:lstStyle/>
          <a:p>
            <a:fld id="{47187905-9C84-4ADF-B872-3A8381EE4416}" type="slidenum">
              <a:rPr lang="el-GR" smtClean="0"/>
              <a:pPr/>
              <a:t>21</a:t>
            </a:fld>
            <a:endParaRPr lang="el-GR"/>
          </a:p>
        </p:txBody>
      </p:sp>
      <p:sp>
        <p:nvSpPr>
          <p:cNvPr id="15" name="Footer Placeholder 14"/>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p:txBody>
          <a:bodyPr>
            <a:normAutofit/>
          </a:bodyPr>
          <a:lstStyle/>
          <a:p>
            <a:r>
              <a:rPr lang="en-US" smtClean="0"/>
              <a:t>Intel IOP348</a:t>
            </a:r>
            <a:endParaRPr lang="el-GR" dirty="0" smtClean="0"/>
          </a:p>
        </p:txBody>
      </p:sp>
      <p:pic>
        <p:nvPicPr>
          <p:cNvPr id="31749" name="Picture 10" descr="iop348_dev_board"/>
          <p:cNvPicPr>
            <a:picLocks noChangeAspect="1" noChangeArrowheads="1"/>
          </p:cNvPicPr>
          <p:nvPr/>
        </p:nvPicPr>
        <p:blipFill>
          <a:blip r:embed="rId3" cstate="print"/>
          <a:srcRect/>
          <a:stretch>
            <a:fillRect/>
          </a:stretch>
        </p:blipFill>
        <p:spPr bwMode="auto">
          <a:xfrm>
            <a:off x="152400" y="1600200"/>
            <a:ext cx="8839200" cy="4267200"/>
          </a:xfrm>
          <a:prstGeom prst="rect">
            <a:avLst/>
          </a:prstGeom>
          <a:noFill/>
          <a:ln w="9525">
            <a:noFill/>
            <a:miter lim="800000"/>
            <a:headEnd/>
            <a:tailEnd/>
          </a:ln>
        </p:spPr>
      </p:pic>
      <p:sp>
        <p:nvSpPr>
          <p:cNvPr id="8" name="Text Box 15"/>
          <p:cNvSpPr txBox="1">
            <a:spLocks noChangeArrowheads="1"/>
          </p:cNvSpPr>
          <p:nvPr/>
        </p:nvSpPr>
        <p:spPr bwMode="auto">
          <a:xfrm>
            <a:off x="704850" y="5730875"/>
            <a:ext cx="7921626" cy="430887"/>
          </a:xfrm>
          <a:prstGeom prst="rect">
            <a:avLst/>
          </a:prstGeom>
          <a:solidFill>
            <a:schemeClr val="bg2"/>
          </a:solidFill>
          <a:ln w="25400">
            <a:solidFill>
              <a:schemeClr val="tx1"/>
            </a:solidFill>
            <a:miter lim="800000"/>
            <a:headEnd/>
            <a:tailEnd/>
          </a:ln>
        </p:spPr>
        <p:txBody>
          <a:bodyPr wrap="square">
            <a:spAutoFit/>
          </a:bodyPr>
          <a:lstStyle/>
          <a:p>
            <a:r>
              <a:rPr lang="en-US" sz="2200" dirty="0">
                <a:latin typeface="Gill Sans MT" pitchFamily="34" charset="0"/>
              </a:rPr>
              <a:t>[ Linux 2.6.24 kernel (32-bit) + Intel IOP </a:t>
            </a:r>
            <a:r>
              <a:rPr lang="en-US" sz="2200" dirty="0" smtClean="0">
                <a:latin typeface="Gill Sans MT" pitchFamily="34" charset="0"/>
              </a:rPr>
              <a:t>patches (</a:t>
            </a:r>
            <a:r>
              <a:rPr lang="en-US" sz="2200" dirty="0" smtClean="0"/>
              <a:t>isc81xx driver</a:t>
            </a:r>
            <a:r>
              <a:rPr lang="en-US" sz="2200" dirty="0" smtClean="0">
                <a:latin typeface="Gill Sans MT" pitchFamily="34" charset="0"/>
              </a:rPr>
              <a:t>) </a:t>
            </a:r>
            <a:r>
              <a:rPr lang="en-US" sz="2200" dirty="0">
                <a:latin typeface="Gill Sans MT" pitchFamily="34" charset="0"/>
              </a:rPr>
              <a:t>]</a:t>
            </a:r>
          </a:p>
        </p:txBody>
      </p:sp>
      <p:sp>
        <p:nvSpPr>
          <p:cNvPr id="10" name="Slide Number Placeholder 9"/>
          <p:cNvSpPr>
            <a:spLocks noGrp="1"/>
          </p:cNvSpPr>
          <p:nvPr>
            <p:ph type="sldNum" sz="quarter" idx="11"/>
          </p:nvPr>
        </p:nvSpPr>
        <p:spPr/>
        <p:txBody>
          <a:bodyPr/>
          <a:lstStyle/>
          <a:p>
            <a:fld id="{47187905-9C84-4ADF-B872-3A8381EE4416}" type="slidenum">
              <a:rPr lang="el-GR" smtClean="0"/>
              <a:pPr/>
              <a:t>22</a:t>
            </a:fld>
            <a:endParaRPr lang="el-GR"/>
          </a:p>
        </p:txBody>
      </p:sp>
      <p:sp>
        <p:nvSpPr>
          <p:cNvPr id="11" name="Footer Placeholder 10"/>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5" name="Rectangle 2"/>
          <p:cNvSpPr>
            <a:spLocks noGrp="1" noChangeArrowheads="1"/>
          </p:cNvSpPr>
          <p:nvPr>
            <p:ph type="title"/>
          </p:nvPr>
        </p:nvSpPr>
        <p:spPr/>
        <p:txBody>
          <a:bodyPr/>
          <a:lstStyle/>
          <a:p>
            <a:r>
              <a:rPr lang="en-US" smtClean="0"/>
              <a:t>“Raw” DMA Throughput </a:t>
            </a:r>
            <a:endParaRPr lang="en-US" dirty="0" smtClean="0"/>
          </a:p>
        </p:txBody>
      </p:sp>
      <p:graphicFrame>
        <p:nvGraphicFramePr>
          <p:cNvPr id="358403" name="Object 3"/>
          <p:cNvGraphicFramePr>
            <a:graphicFrameLocks noChangeAspect="1"/>
          </p:cNvGraphicFramePr>
          <p:nvPr>
            <p:ph sz="quarter" idx="4294967295"/>
          </p:nvPr>
        </p:nvGraphicFramePr>
        <p:xfrm>
          <a:off x="928662" y="1285860"/>
          <a:ext cx="7162800" cy="4949825"/>
        </p:xfrm>
        <a:graphic>
          <a:graphicData uri="http://schemas.openxmlformats.org/presentationml/2006/ole">
            <p:oleObj spid="_x0000_s1026" name="Worksheet" r:id="rId4" imgW="5886450" imgH="4067175" progId="Excel.Sheet.8">
              <p:embed/>
            </p:oleObj>
          </a:graphicData>
        </a:graphic>
      </p:graphicFrame>
      <p:sp>
        <p:nvSpPr>
          <p:cNvPr id="8" name="Slide Number Placeholder 7"/>
          <p:cNvSpPr>
            <a:spLocks noGrp="1"/>
          </p:cNvSpPr>
          <p:nvPr>
            <p:ph type="sldNum" sz="quarter" idx="11"/>
          </p:nvPr>
        </p:nvSpPr>
        <p:spPr/>
        <p:txBody>
          <a:bodyPr/>
          <a:lstStyle/>
          <a:p>
            <a:fld id="{47187905-9C84-4ADF-B872-3A8381EE4416}" type="slidenum">
              <a:rPr lang="el-GR" smtClean="0"/>
              <a:pPr/>
              <a:t>23</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7" name="Rectangle 4"/>
          <p:cNvSpPr>
            <a:spLocks noGrp="1" noChangeArrowheads="1"/>
          </p:cNvSpPr>
          <p:nvPr>
            <p:ph type="title"/>
          </p:nvPr>
        </p:nvSpPr>
        <p:spPr/>
        <p:txBody>
          <a:bodyPr/>
          <a:lstStyle/>
          <a:p>
            <a:r>
              <a:rPr lang="en-US" dirty="0" smtClean="0"/>
              <a:t>Streaming I/O Throughput</a:t>
            </a:r>
          </a:p>
        </p:txBody>
      </p:sp>
      <p:graphicFrame>
        <p:nvGraphicFramePr>
          <p:cNvPr id="430085" name="Object 5"/>
          <p:cNvGraphicFramePr>
            <a:graphicFrameLocks noChangeAspect="1"/>
          </p:cNvGraphicFramePr>
          <p:nvPr/>
        </p:nvGraphicFramePr>
        <p:xfrm>
          <a:off x="838200" y="2001838"/>
          <a:ext cx="6934200" cy="4322762"/>
        </p:xfrm>
        <a:graphic>
          <a:graphicData uri="http://schemas.openxmlformats.org/presentationml/2006/ole">
            <p:oleObj spid="_x0000_s3074" name="Chart" r:id="rId4" imgW="6477000" imgH="4152900" progId="Excel.Sheet.8">
              <p:embed/>
            </p:oleObj>
          </a:graphicData>
        </a:graphic>
      </p:graphicFrame>
      <p:sp>
        <p:nvSpPr>
          <p:cNvPr id="430089" name="Text Box 7"/>
          <p:cNvSpPr txBox="1">
            <a:spLocks noChangeArrowheads="1"/>
          </p:cNvSpPr>
          <p:nvPr/>
        </p:nvSpPr>
        <p:spPr bwMode="auto">
          <a:xfrm>
            <a:off x="1828800" y="1295400"/>
            <a:ext cx="4019550" cy="482600"/>
          </a:xfrm>
          <a:prstGeom prst="rect">
            <a:avLst/>
          </a:prstGeom>
          <a:noFill/>
          <a:ln w="25400">
            <a:solidFill>
              <a:schemeClr val="accent1"/>
            </a:solidFill>
            <a:miter lim="800000"/>
            <a:headEnd/>
            <a:tailEnd/>
          </a:ln>
        </p:spPr>
        <p:txBody>
          <a:bodyPr wrap="none">
            <a:spAutoFit/>
          </a:bodyPr>
          <a:lstStyle/>
          <a:p>
            <a:pPr eaLnBrk="0" hangingPunct="0"/>
            <a:r>
              <a:rPr lang="en-US" sz="2400"/>
              <a:t>RAID-0, IOmeter RS pattern</a:t>
            </a:r>
          </a:p>
        </p:txBody>
      </p:sp>
      <p:sp>
        <p:nvSpPr>
          <p:cNvPr id="430090" name="Text Box 12"/>
          <p:cNvSpPr txBox="1">
            <a:spLocks noChangeArrowheads="1"/>
          </p:cNvSpPr>
          <p:nvPr/>
        </p:nvSpPr>
        <p:spPr bwMode="auto">
          <a:xfrm>
            <a:off x="6781800" y="1676400"/>
            <a:ext cx="1784350" cy="392113"/>
          </a:xfrm>
          <a:prstGeom prst="rect">
            <a:avLst/>
          </a:prstGeom>
          <a:noFill/>
          <a:ln w="25400">
            <a:solidFill>
              <a:schemeClr val="accent1"/>
            </a:solidFill>
            <a:prstDash val="dash"/>
            <a:miter lim="800000"/>
            <a:headEnd/>
            <a:tailEnd/>
          </a:ln>
        </p:spPr>
        <p:txBody>
          <a:bodyPr wrap="none">
            <a:spAutoFit/>
          </a:bodyPr>
          <a:lstStyle/>
          <a:p>
            <a:r>
              <a:rPr lang="en-US"/>
              <a:t>[ 8 SAS HDDs ]</a:t>
            </a:r>
          </a:p>
        </p:txBody>
      </p:sp>
      <p:sp>
        <p:nvSpPr>
          <p:cNvPr id="10" name="TextBox 9"/>
          <p:cNvSpPr txBox="1"/>
          <p:nvPr/>
        </p:nvSpPr>
        <p:spPr>
          <a:xfrm>
            <a:off x="4495800" y="4648200"/>
            <a:ext cx="2339102" cy="369332"/>
          </a:xfrm>
          <a:prstGeom prst="rect">
            <a:avLst/>
          </a:prstGeom>
          <a:solidFill>
            <a:srgbClr val="FFFF00"/>
          </a:solidFill>
          <a:ln w="25400">
            <a:solidFill>
              <a:schemeClr val="tx1"/>
            </a:solidFill>
          </a:ln>
        </p:spPr>
        <p:txBody>
          <a:bodyPr wrap="none" rtlCol="0">
            <a:spAutoFit/>
          </a:bodyPr>
          <a:lstStyle/>
          <a:p>
            <a:r>
              <a:rPr lang="en-US" dirty="0" smtClean="0"/>
              <a:t>Throughput collapse!</a:t>
            </a:r>
            <a:endParaRPr lang="en-US" dirty="0"/>
          </a:p>
        </p:txBody>
      </p:sp>
      <p:sp>
        <p:nvSpPr>
          <p:cNvPr id="12" name="Slide Number Placeholder 11"/>
          <p:cNvSpPr>
            <a:spLocks noGrp="1"/>
          </p:cNvSpPr>
          <p:nvPr>
            <p:ph type="sldNum" sz="quarter" idx="11"/>
          </p:nvPr>
        </p:nvSpPr>
        <p:spPr/>
        <p:txBody>
          <a:bodyPr/>
          <a:lstStyle/>
          <a:p>
            <a:fld id="{47187905-9C84-4ADF-B872-3A8381EE4416}" type="slidenum">
              <a:rPr lang="el-GR" smtClean="0"/>
              <a:pPr/>
              <a:t>24</a:t>
            </a:fld>
            <a:endParaRPr lang="el-GR"/>
          </a:p>
        </p:txBody>
      </p:sp>
      <p:sp>
        <p:nvSpPr>
          <p:cNvPr id="13" name="Footer Placeholder 12"/>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IOmeter</a:t>
            </a:r>
            <a:r>
              <a:rPr lang="en-US" dirty="0" smtClean="0"/>
              <a:t> results: RAID-10, OLTP pattern</a:t>
            </a:r>
            <a:endParaRPr lang="en-US" dirty="0"/>
          </a:p>
        </p:txBody>
      </p:sp>
      <p:graphicFrame>
        <p:nvGraphicFramePr>
          <p:cNvPr id="6146" name="Object 3"/>
          <p:cNvGraphicFramePr>
            <a:graphicFrameLocks noChangeAspect="1"/>
          </p:cNvGraphicFramePr>
          <p:nvPr>
            <p:ph idx="4294967295"/>
          </p:nvPr>
        </p:nvGraphicFramePr>
        <p:xfrm>
          <a:off x="612775" y="1219200"/>
          <a:ext cx="8011439" cy="5042799"/>
        </p:xfrm>
        <a:graphic>
          <a:graphicData uri="http://schemas.openxmlformats.org/presentationml/2006/ole">
            <p:oleObj spid="_x0000_s7170" name="Chart" r:id="rId4" imgW="5886584" imgH="3705094" progId="Excel.Sheet.8">
              <p:embed/>
            </p:oleObj>
          </a:graphicData>
        </a:graphic>
      </p:graphicFrame>
      <p:sp>
        <p:nvSpPr>
          <p:cNvPr id="8" name="Slide Number Placeholder 7"/>
          <p:cNvSpPr>
            <a:spLocks noGrp="1"/>
          </p:cNvSpPr>
          <p:nvPr>
            <p:ph type="sldNum" sz="quarter" idx="11"/>
          </p:nvPr>
        </p:nvSpPr>
        <p:spPr/>
        <p:txBody>
          <a:bodyPr/>
          <a:lstStyle/>
          <a:p>
            <a:fld id="{47187905-9C84-4ADF-B872-3A8381EE4416}" type="slidenum">
              <a:rPr lang="el-GR" smtClean="0"/>
              <a:pPr/>
              <a:t>25</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IOmeter</a:t>
            </a:r>
            <a:r>
              <a:rPr lang="en-US" dirty="0" smtClean="0"/>
              <a:t> results: RAID-10, FS pattern</a:t>
            </a:r>
            <a:endParaRPr lang="en-US" dirty="0"/>
          </a:p>
        </p:txBody>
      </p:sp>
      <p:sp>
        <p:nvSpPr>
          <p:cNvPr id="5" name="Footer Placeholder 4"/>
          <p:cNvSpPr>
            <a:spLocks noGrp="1"/>
          </p:cNvSpPr>
          <p:nvPr>
            <p:ph type="ftr" sz="quarter" idx="11"/>
          </p:nvPr>
        </p:nvSpPr>
        <p:spPr/>
        <p:txBody>
          <a:bodyPr/>
          <a:lstStyle/>
          <a:p>
            <a:r>
              <a:rPr lang="en-US" smtClean="0"/>
              <a:t>SYSTOR 2010 - Data pRotection Controller</a:t>
            </a:r>
            <a:endParaRPr lang="el-GR"/>
          </a:p>
        </p:txBody>
      </p:sp>
      <p:sp>
        <p:nvSpPr>
          <p:cNvPr id="5123" name="Slide Number Placeholder 5"/>
          <p:cNvSpPr>
            <a:spLocks noGrp="1"/>
          </p:cNvSpPr>
          <p:nvPr>
            <p:ph type="sldNum" sz="quarter" idx="12"/>
          </p:nvPr>
        </p:nvSpPr>
        <p:spPr>
          <a:noFill/>
        </p:spPr>
        <p:txBody>
          <a:bodyPr/>
          <a:lstStyle/>
          <a:p>
            <a:fld id="{32940FC0-668F-4A2F-898D-AA0DCB5785B3}" type="slidenum">
              <a:rPr lang="el-GR"/>
              <a:pPr/>
              <a:t>26</a:t>
            </a:fld>
            <a:endParaRPr lang="el-GR"/>
          </a:p>
        </p:txBody>
      </p:sp>
      <p:graphicFrame>
        <p:nvGraphicFramePr>
          <p:cNvPr id="5122" name="Object 4"/>
          <p:cNvGraphicFramePr>
            <a:graphicFrameLocks noChangeAspect="1"/>
          </p:cNvGraphicFramePr>
          <p:nvPr>
            <p:ph idx="4294967295"/>
          </p:nvPr>
        </p:nvGraphicFramePr>
        <p:xfrm>
          <a:off x="520700" y="1236306"/>
          <a:ext cx="8010525" cy="5047019"/>
        </p:xfrm>
        <a:graphic>
          <a:graphicData uri="http://schemas.openxmlformats.org/presentationml/2006/ole">
            <p:oleObj spid="_x0000_s99330" name="Chart" r:id="rId3" imgW="5895908" imgH="3714671" progId="Excel.Sheet.8">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idx="4294967295"/>
          </p:nvPr>
        </p:nvSpPr>
        <p:spPr>
          <a:xfrm>
            <a:off x="520700" y="114300"/>
            <a:ext cx="8229600" cy="914400"/>
          </a:xfrm>
        </p:spPr>
        <p:txBody>
          <a:bodyPr/>
          <a:lstStyle/>
          <a:p>
            <a:pPr eaLnBrk="1" hangingPunct="1"/>
            <a:r>
              <a:rPr lang="en-US" dirty="0" smtClean="0"/>
              <a:t>TPC-H (RAID-10, 10-query sequence)</a:t>
            </a:r>
          </a:p>
        </p:txBody>
      </p:sp>
      <p:graphicFrame>
        <p:nvGraphicFramePr>
          <p:cNvPr id="7" name="Chart 6"/>
          <p:cNvGraphicFramePr>
            <a:graphicFrameLocks/>
          </p:cNvGraphicFramePr>
          <p:nvPr/>
        </p:nvGraphicFramePr>
        <p:xfrm>
          <a:off x="244475" y="1219200"/>
          <a:ext cx="8655050" cy="509587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861050" y="1863725"/>
            <a:ext cx="45719" cy="92075"/>
          </a:xfrm>
          <a:prstGeom prst="rect">
            <a:avLst/>
          </a:prstGeom>
          <a:noFill/>
          <a:ln>
            <a:noFill/>
          </a:ln>
        </p:spPr>
        <p:txBody>
          <a:bodyPr vert="horz" wrap="square" lIns="91440" tIns="45720" rtlCol="0">
            <a:normAutofit fontScale="25000" lnSpcReduction="20000"/>
          </a:bodyPr>
          <a:lstStyle/>
          <a:p>
            <a:pPr marL="514350" marR="0" indent="-514350" algn="l" defTabSz="914400" rtl="0" eaLnBrk="1" fontAlgn="auto" latinLnBrk="0" hangingPunct="1">
              <a:lnSpc>
                <a:spcPct val="100000"/>
              </a:lnSpc>
              <a:spcBef>
                <a:spcPts val="580"/>
              </a:spcBef>
              <a:spcAft>
                <a:spcPts val="0"/>
              </a:spcAft>
              <a:buClr>
                <a:schemeClr val="accent1"/>
              </a:buClr>
              <a:buSzPct val="76000"/>
              <a:buFont typeface="Wingdings 3" pitchFamily="18" charset="2"/>
              <a:buChar char=""/>
              <a:tabLst/>
            </a:pPr>
            <a:endParaRPr lang="en-US" dirty="0" smtClean="0">
              <a:latin typeface="Calibri" pitchFamily="34" charset="0"/>
              <a:sym typeface="Wingdings" pitchFamily="2" charset="2"/>
            </a:endParaRPr>
          </a:p>
        </p:txBody>
      </p:sp>
      <p:sp>
        <p:nvSpPr>
          <p:cNvPr id="9" name="TextBox 8"/>
          <p:cNvSpPr txBox="1"/>
          <p:nvPr/>
        </p:nvSpPr>
        <p:spPr>
          <a:xfrm>
            <a:off x="6137275" y="1587500"/>
            <a:ext cx="736600" cy="276225"/>
          </a:xfrm>
          <a:prstGeom prst="rect">
            <a:avLst/>
          </a:prstGeom>
          <a:noFill/>
          <a:ln>
            <a:noFill/>
          </a:ln>
        </p:spPr>
        <p:txBody>
          <a:bodyPr vert="horz" wrap="square" lIns="91440" tIns="45720" rtlCol="0">
            <a:normAutofit fontScale="85000" lnSpcReduction="20000"/>
          </a:bodyPr>
          <a:lstStyle/>
          <a:p>
            <a:pPr marL="514350" marR="0" indent="-514350" algn="l" defTabSz="914400" rtl="0" eaLnBrk="1" fontAlgn="auto" latinLnBrk="0" hangingPunct="1">
              <a:lnSpc>
                <a:spcPct val="100000"/>
              </a:lnSpc>
              <a:spcBef>
                <a:spcPts val="580"/>
              </a:spcBef>
              <a:spcAft>
                <a:spcPts val="0"/>
              </a:spcAft>
              <a:buClr>
                <a:schemeClr val="accent1"/>
              </a:buClr>
              <a:buSzPct val="76000"/>
              <a:buFont typeface="Wingdings 3" pitchFamily="18" charset="2"/>
              <a:buChar char=""/>
              <a:tabLst/>
            </a:pPr>
            <a:endParaRPr lang="en-US" dirty="0" smtClean="0">
              <a:latin typeface="Calibri" pitchFamily="34" charset="0"/>
              <a:sym typeface="Wingdings" pitchFamily="2" charset="2"/>
            </a:endParaRPr>
          </a:p>
        </p:txBody>
      </p:sp>
      <p:sp>
        <p:nvSpPr>
          <p:cNvPr id="10" name="TextBox 9"/>
          <p:cNvSpPr txBox="1"/>
          <p:nvPr/>
        </p:nvSpPr>
        <p:spPr>
          <a:xfrm>
            <a:off x="7058025" y="1725612"/>
            <a:ext cx="1381125" cy="368300"/>
          </a:xfrm>
          <a:prstGeom prst="rect">
            <a:avLst/>
          </a:prstGeom>
          <a:noFill/>
          <a:ln>
            <a:noFill/>
          </a:ln>
        </p:spPr>
        <p:txBody>
          <a:bodyPr vert="horz" wrap="square" lIns="91440" tIns="45720" rtlCol="0">
            <a:normAutofit/>
          </a:bodyPr>
          <a:lstStyle/>
          <a:p>
            <a:pPr marL="514350" marR="0" indent="-514350" algn="l" defTabSz="914400" rtl="0" eaLnBrk="1" fontAlgn="auto" latinLnBrk="0" hangingPunct="1">
              <a:lnSpc>
                <a:spcPct val="100000"/>
              </a:lnSpc>
              <a:spcBef>
                <a:spcPts val="580"/>
              </a:spcBef>
              <a:spcAft>
                <a:spcPts val="0"/>
              </a:spcAft>
              <a:buClr>
                <a:schemeClr val="accent1"/>
              </a:buClr>
              <a:buSzPct val="76000"/>
              <a:buFont typeface="Wingdings 3" pitchFamily="18" charset="2"/>
              <a:buChar char=""/>
              <a:tabLst/>
            </a:pPr>
            <a:r>
              <a:rPr lang="en-US" b="1" dirty="0" smtClean="0">
                <a:solidFill>
                  <a:schemeClr val="accent1"/>
                </a:solidFill>
                <a:latin typeface="Calibri" pitchFamily="34" charset="0"/>
                <a:sym typeface="Wingdings" pitchFamily="2" charset="2"/>
              </a:rPr>
              <a:t>+2.5%</a:t>
            </a:r>
          </a:p>
        </p:txBody>
      </p:sp>
      <p:sp>
        <p:nvSpPr>
          <p:cNvPr id="11" name="TextBox 10"/>
          <p:cNvSpPr txBox="1"/>
          <p:nvPr/>
        </p:nvSpPr>
        <p:spPr>
          <a:xfrm>
            <a:off x="5216525" y="1725612"/>
            <a:ext cx="1381125" cy="368300"/>
          </a:xfrm>
          <a:prstGeom prst="rect">
            <a:avLst/>
          </a:prstGeom>
          <a:noFill/>
          <a:ln>
            <a:noFill/>
          </a:ln>
        </p:spPr>
        <p:txBody>
          <a:bodyPr vert="horz" wrap="square" lIns="91440" tIns="45720" rtlCol="0">
            <a:normAutofit/>
          </a:bodyPr>
          <a:lstStyle/>
          <a:p>
            <a:pPr marL="514350" marR="0" indent="-514350" algn="l" defTabSz="914400" rtl="0" eaLnBrk="1" fontAlgn="auto" latinLnBrk="0" hangingPunct="1">
              <a:lnSpc>
                <a:spcPct val="100000"/>
              </a:lnSpc>
              <a:spcBef>
                <a:spcPts val="580"/>
              </a:spcBef>
              <a:spcAft>
                <a:spcPts val="0"/>
              </a:spcAft>
              <a:buClr>
                <a:schemeClr val="accent1"/>
              </a:buClr>
              <a:buSzPct val="76000"/>
              <a:buFont typeface="Wingdings 3" pitchFamily="18" charset="2"/>
              <a:buChar char=""/>
              <a:tabLst/>
            </a:pPr>
            <a:r>
              <a:rPr lang="en-US" b="1" dirty="0" smtClean="0">
                <a:solidFill>
                  <a:schemeClr val="accent1"/>
                </a:solidFill>
                <a:latin typeface="Calibri" pitchFamily="34" charset="0"/>
                <a:sym typeface="Wingdings" pitchFamily="2" charset="2"/>
              </a:rPr>
              <a:t>+12%</a:t>
            </a:r>
          </a:p>
        </p:txBody>
      </p:sp>
      <p:sp>
        <p:nvSpPr>
          <p:cNvPr id="13" name="Slide Number Placeholder 12"/>
          <p:cNvSpPr>
            <a:spLocks noGrp="1"/>
          </p:cNvSpPr>
          <p:nvPr>
            <p:ph type="sldNum" sz="quarter" idx="11"/>
          </p:nvPr>
        </p:nvSpPr>
        <p:spPr/>
        <p:txBody>
          <a:bodyPr/>
          <a:lstStyle/>
          <a:p>
            <a:fld id="{47187905-9C84-4ADF-B872-3A8381EE4416}" type="slidenum">
              <a:rPr lang="el-GR" smtClean="0"/>
              <a:pPr/>
              <a:t>27</a:t>
            </a:fld>
            <a:endParaRPr lang="el-GR"/>
          </a:p>
        </p:txBody>
      </p:sp>
      <p:sp>
        <p:nvSpPr>
          <p:cNvPr id="14" name="Footer Placeholder 13"/>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JetStress</a:t>
            </a:r>
            <a:r>
              <a:rPr lang="en-US" dirty="0" smtClean="0"/>
              <a:t> (RAID-10, 1000 </a:t>
            </a:r>
            <a:r>
              <a:rPr lang="en-US" dirty="0" err="1" smtClean="0"/>
              <a:t>mboxes</a:t>
            </a:r>
            <a:r>
              <a:rPr lang="en-US" dirty="0" smtClean="0"/>
              <a:t>, 1.0 IOPS per </a:t>
            </a:r>
            <a:r>
              <a:rPr lang="en-US" dirty="0" err="1" smtClean="0"/>
              <a:t>mbox</a:t>
            </a:r>
            <a:r>
              <a:rPr lang="en-US" dirty="0" smtClean="0"/>
              <a:t>)</a:t>
            </a:r>
            <a:endParaRPr lang="en-US" dirty="0"/>
          </a:p>
        </p:txBody>
      </p:sp>
      <p:graphicFrame>
        <p:nvGraphicFramePr>
          <p:cNvPr id="7170" name="Object 10"/>
          <p:cNvGraphicFramePr>
            <a:graphicFrameLocks noChangeAspect="1"/>
          </p:cNvGraphicFramePr>
          <p:nvPr>
            <p:ph idx="4294967295"/>
          </p:nvPr>
        </p:nvGraphicFramePr>
        <p:xfrm>
          <a:off x="612775" y="1514475"/>
          <a:ext cx="8010525" cy="4454525"/>
        </p:xfrm>
        <a:graphic>
          <a:graphicData uri="http://schemas.openxmlformats.org/presentationml/2006/ole">
            <p:oleObj spid="_x0000_s8194" name="Worksheet" r:id="rId4" imgW="8562975" imgH="4762500" progId="Excel.Sheet.8">
              <p:embed/>
            </p:oleObj>
          </a:graphicData>
        </a:graphic>
      </p:graphicFrame>
      <p:sp>
        <p:nvSpPr>
          <p:cNvPr id="7" name="Slide Number Placeholder 6"/>
          <p:cNvSpPr>
            <a:spLocks noGrp="1"/>
          </p:cNvSpPr>
          <p:nvPr>
            <p:ph type="sldNum" sz="quarter" idx="11"/>
          </p:nvPr>
        </p:nvSpPr>
        <p:spPr/>
        <p:txBody>
          <a:bodyPr/>
          <a:lstStyle/>
          <a:p>
            <a:fld id="{47187905-9C84-4ADF-B872-3A8381EE4416}" type="slidenum">
              <a:rPr lang="el-GR" smtClean="0"/>
              <a:pPr/>
              <a:t>28</a:t>
            </a:fld>
            <a:endParaRPr lang="el-GR"/>
          </a:p>
        </p:txBody>
      </p:sp>
      <p:sp>
        <p:nvSpPr>
          <p:cNvPr id="8" name="Footer Placeholder 7"/>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6" name="Content Placeholder 5"/>
          <p:cNvSpPr>
            <a:spLocks noGrp="1"/>
          </p:cNvSpPr>
          <p:nvPr>
            <p:ph sz="quarter" idx="1"/>
          </p:nvPr>
        </p:nvSpPr>
        <p:spPr/>
        <p:txBody>
          <a:bodyPr>
            <a:normAutofit fontScale="92500" lnSpcReduction="10000"/>
          </a:bodyPr>
          <a:lstStyle/>
          <a:p>
            <a:r>
              <a:rPr lang="en-US" sz="2800" dirty="0" smtClean="0"/>
              <a:t>Incorporation of data protection features in a commodity I/O controller</a:t>
            </a:r>
          </a:p>
          <a:p>
            <a:pPr lvl="1"/>
            <a:r>
              <a:rPr lang="en-US" sz="2600" dirty="0" smtClean="0"/>
              <a:t>integrity protection using persistent checksums </a:t>
            </a:r>
          </a:p>
          <a:p>
            <a:pPr lvl="1"/>
            <a:r>
              <a:rPr lang="en-US" sz="2600" dirty="0" smtClean="0"/>
              <a:t>versioning of storage volumes </a:t>
            </a:r>
          </a:p>
          <a:p>
            <a:r>
              <a:rPr lang="en-US" sz="2800" dirty="0" smtClean="0"/>
              <a:t>Several challenges in implementing an efficient I/O path between the host machine &amp; the controller</a:t>
            </a:r>
          </a:p>
          <a:p>
            <a:r>
              <a:rPr lang="en-US" sz="2800" dirty="0" smtClean="0"/>
              <a:t>Based on a prototype implementation, using real hardware:</a:t>
            </a:r>
          </a:p>
          <a:p>
            <a:pPr lvl="1"/>
            <a:r>
              <a:rPr lang="en-US" sz="2600" u="sng" dirty="0" smtClean="0"/>
              <a:t>Overhead of EDC checking: 12 - 20%</a:t>
            </a:r>
          </a:p>
          <a:p>
            <a:pPr lvl="2"/>
            <a:r>
              <a:rPr lang="en-US" sz="2600" dirty="0" smtClean="0"/>
              <a:t>Depending on # concurrent I/Os</a:t>
            </a:r>
          </a:p>
          <a:p>
            <a:pPr lvl="1"/>
            <a:r>
              <a:rPr lang="en-US" sz="2600" u="sng" dirty="0" smtClean="0"/>
              <a:t>Overhead of versioning: 2.5 - 5%</a:t>
            </a:r>
          </a:p>
          <a:p>
            <a:pPr lvl="2"/>
            <a:r>
              <a:rPr lang="en-US" sz="2600" dirty="0" smtClean="0"/>
              <a:t>With periodic (frequent) capture &amp; purge</a:t>
            </a:r>
          </a:p>
          <a:p>
            <a:pPr lvl="2"/>
            <a:r>
              <a:rPr lang="en-US" sz="2600" dirty="0" smtClean="0"/>
              <a:t>Depending on number and size of writes</a:t>
            </a:r>
            <a:endParaRPr lang="en-US" sz="1900" dirty="0" smtClean="0"/>
          </a:p>
        </p:txBody>
      </p:sp>
      <p:sp>
        <p:nvSpPr>
          <p:cNvPr id="4" name="Slide Number Placeholder 3"/>
          <p:cNvSpPr>
            <a:spLocks noGrp="1"/>
          </p:cNvSpPr>
          <p:nvPr>
            <p:ph type="sldNum" sz="quarter" idx="11"/>
          </p:nvPr>
        </p:nvSpPr>
        <p:spPr/>
        <p:txBody>
          <a:bodyPr/>
          <a:lstStyle/>
          <a:p>
            <a:fld id="{47187905-9C84-4ADF-B872-3A8381EE4416}" type="slidenum">
              <a:rPr lang="el-GR" smtClean="0"/>
              <a:pPr/>
              <a:t>29</a:t>
            </a:fld>
            <a:endParaRPr lang="el-GR"/>
          </a:p>
        </p:txBody>
      </p:sp>
      <p:sp>
        <p:nvSpPr>
          <p:cNvPr id="5" name="Footer Placeholder 4"/>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With increased capacity comes increased probability for unrecoverable read errors</a:t>
            </a:r>
          </a:p>
          <a:p>
            <a:pPr lvl="1"/>
            <a:r>
              <a:rPr lang="en-US" dirty="0" smtClean="0"/>
              <a:t>URE probability  ~ 10</a:t>
            </a:r>
            <a:r>
              <a:rPr lang="en-US" sz="2200" baseline="30000" dirty="0" smtClean="0"/>
              <a:t>-15</a:t>
            </a:r>
            <a:r>
              <a:rPr lang="en-US" dirty="0" smtClean="0"/>
              <a:t> for FC/SAS drives (10</a:t>
            </a:r>
            <a:r>
              <a:rPr lang="en-US" sz="2000" baseline="30000" dirty="0" smtClean="0"/>
              <a:t>-14</a:t>
            </a:r>
            <a:r>
              <a:rPr lang="en-US" dirty="0" smtClean="0"/>
              <a:t> for SATA)</a:t>
            </a:r>
          </a:p>
          <a:p>
            <a:pPr lvl="1"/>
            <a:r>
              <a:rPr lang="en-US" dirty="0" smtClean="0"/>
              <a:t>“Silent” errors, i.e. exposed only when data are consumed by applications – much later than write</a:t>
            </a:r>
          </a:p>
          <a:p>
            <a:pPr lvl="1"/>
            <a:r>
              <a:rPr lang="en-US" dirty="0" smtClean="0"/>
              <a:t>Dealing with silent data errors on storage devices becomes critical as more data are stored on-line, on low-cost disks</a:t>
            </a:r>
          </a:p>
          <a:p>
            <a:r>
              <a:rPr lang="en-US" dirty="0" smtClean="0"/>
              <a:t>Accumulation of data copies (verbatim or minor edits) </a:t>
            </a:r>
          </a:p>
          <a:p>
            <a:pPr lvl="1"/>
            <a:r>
              <a:rPr lang="en-US" dirty="0" smtClean="0"/>
              <a:t>Increased probability for human errors </a:t>
            </a:r>
          </a:p>
          <a:p>
            <a:r>
              <a:rPr lang="en-US" dirty="0" smtClean="0"/>
              <a:t>Device-level </a:t>
            </a:r>
            <a:r>
              <a:rPr lang="en-US" dirty="0" smtClean="0"/>
              <a:t>&amp; controller-level defenses in enterprise storage</a:t>
            </a:r>
          </a:p>
          <a:p>
            <a:pPr lvl="1"/>
            <a:r>
              <a:rPr lang="en-US" dirty="0" smtClean="0"/>
              <a:t>Disks with EDC/ECC for stored data (520-byte sectors, background data-scrubbing)</a:t>
            </a:r>
          </a:p>
          <a:p>
            <a:pPr lvl="1"/>
            <a:r>
              <a:rPr lang="en-US" dirty="0" smtClean="0"/>
              <a:t>Storage controllers for continuous data protection (CDP</a:t>
            </a:r>
            <a:r>
              <a:rPr lang="en-US" dirty="0" smtClean="0"/>
              <a:t>)</a:t>
            </a:r>
            <a:endParaRPr lang="en-US" dirty="0" smtClean="0"/>
          </a:p>
          <a:p>
            <a:r>
              <a:rPr lang="en-US" dirty="0" smtClean="0"/>
              <a:t>What about </a:t>
            </a:r>
            <a:r>
              <a:rPr lang="en-US" b="1" u="sng" dirty="0" smtClean="0"/>
              <a:t>mainstream </a:t>
            </a:r>
            <a:r>
              <a:rPr lang="en-US" dirty="0" smtClean="0"/>
              <a:t>systems? </a:t>
            </a:r>
          </a:p>
          <a:p>
            <a:pPr lvl="1"/>
            <a:r>
              <a:rPr lang="en-US" dirty="0" smtClean="0"/>
              <a:t>example: mid-scale direct-attached storage </a:t>
            </a:r>
            <a:r>
              <a:rPr lang="en-US" dirty="0" smtClean="0"/>
              <a:t>servers</a:t>
            </a:r>
            <a:endParaRPr lang="en-US" dirty="0" smtClean="0"/>
          </a:p>
        </p:txBody>
      </p:sp>
      <p:sp>
        <p:nvSpPr>
          <p:cNvPr id="11" name="Slide Number Placeholder 10"/>
          <p:cNvSpPr>
            <a:spLocks noGrp="1"/>
          </p:cNvSpPr>
          <p:nvPr>
            <p:ph type="sldNum" sz="quarter" idx="11"/>
          </p:nvPr>
        </p:nvSpPr>
        <p:spPr/>
        <p:txBody>
          <a:bodyPr/>
          <a:lstStyle/>
          <a:p>
            <a:fld id="{47187905-9C84-4ADF-B872-3A8381EE4416}" type="slidenum">
              <a:rPr lang="el-GR" smtClean="0"/>
              <a:pPr/>
              <a:t>3</a:t>
            </a:fld>
            <a:endParaRPr lang="el-GR"/>
          </a:p>
        </p:txBody>
      </p:sp>
      <p:sp>
        <p:nvSpPr>
          <p:cNvPr id="12" name="Footer Placeholder 11"/>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pPr eaLnBrk="1" hangingPunct="1"/>
            <a:r>
              <a:rPr lang="en-US" dirty="0" smtClean="0"/>
              <a:t>Lessons learned from prototyping effort</a:t>
            </a:r>
            <a:endParaRPr lang="el-GR" dirty="0" smtClean="0"/>
          </a:p>
        </p:txBody>
      </p:sp>
      <p:sp>
        <p:nvSpPr>
          <p:cNvPr id="46084" name="Rectangle 3"/>
          <p:cNvSpPr>
            <a:spLocks noGrp="1" noChangeArrowheads="1"/>
          </p:cNvSpPr>
          <p:nvPr>
            <p:ph type="body" idx="1"/>
          </p:nvPr>
        </p:nvSpPr>
        <p:spPr/>
        <p:txBody>
          <a:bodyPr>
            <a:noAutofit/>
          </a:bodyPr>
          <a:lstStyle/>
          <a:p>
            <a:pPr eaLnBrk="1" hangingPunct="1">
              <a:lnSpc>
                <a:spcPct val="90000"/>
              </a:lnSpc>
            </a:pPr>
            <a:r>
              <a:rPr lang="en-US" sz="2800" dirty="0" smtClean="0"/>
              <a:t>CPU overhead at controller is an important limitation</a:t>
            </a:r>
          </a:p>
          <a:p>
            <a:pPr lvl="1" eaLnBrk="1" hangingPunct="1">
              <a:lnSpc>
                <a:spcPct val="90000"/>
              </a:lnSpc>
            </a:pPr>
            <a:r>
              <a:rPr lang="en-US" sz="2400" dirty="0" smtClean="0"/>
              <a:t>At high I/O rates</a:t>
            </a:r>
          </a:p>
          <a:p>
            <a:pPr lvl="1" eaLnBrk="1" hangingPunct="1">
              <a:lnSpc>
                <a:spcPct val="90000"/>
              </a:lnSpc>
            </a:pPr>
            <a:r>
              <a:rPr lang="en-US" sz="2400" dirty="0" smtClean="0"/>
              <a:t>We expect CPU to issue/manage more operations on data in the future</a:t>
            </a:r>
          </a:p>
          <a:p>
            <a:pPr lvl="1" eaLnBrk="1" hangingPunct="1">
              <a:lnSpc>
                <a:spcPct val="90000"/>
              </a:lnSpc>
            </a:pPr>
            <a:r>
              <a:rPr lang="en-US" sz="2400" dirty="0" smtClean="0"/>
              <a:t>Offload on every opportunity</a:t>
            </a:r>
          </a:p>
          <a:p>
            <a:pPr eaLnBrk="1" hangingPunct="1">
              <a:lnSpc>
                <a:spcPct val="90000"/>
              </a:lnSpc>
            </a:pPr>
            <a:r>
              <a:rPr lang="en-US" sz="2800" dirty="0" smtClean="0"/>
              <a:t>Essential to be aware of data-path intricacies</a:t>
            </a:r>
          </a:p>
          <a:p>
            <a:pPr lvl="1" eaLnBrk="1" hangingPunct="1">
              <a:lnSpc>
                <a:spcPct val="90000"/>
              </a:lnSpc>
            </a:pPr>
            <a:r>
              <a:rPr lang="en-US" sz="2400" dirty="0" smtClean="0"/>
              <a:t>To achieve high I/O rates</a:t>
            </a:r>
          </a:p>
          <a:p>
            <a:pPr lvl="1" eaLnBrk="1" hangingPunct="1">
              <a:lnSpc>
                <a:spcPct val="90000"/>
              </a:lnSpc>
            </a:pPr>
            <a:r>
              <a:rPr lang="en-US" sz="2400" dirty="0" smtClean="0"/>
              <a:t>Overlap transfers efficiently</a:t>
            </a:r>
          </a:p>
          <a:p>
            <a:pPr lvl="2" eaLnBrk="1" hangingPunct="1">
              <a:lnSpc>
                <a:spcPct val="90000"/>
              </a:lnSpc>
            </a:pPr>
            <a:r>
              <a:rPr lang="en-US" dirty="0" smtClean="0"/>
              <a:t>To/from host</a:t>
            </a:r>
          </a:p>
          <a:p>
            <a:pPr lvl="2" eaLnBrk="1" hangingPunct="1">
              <a:lnSpc>
                <a:spcPct val="90000"/>
              </a:lnSpc>
            </a:pPr>
            <a:r>
              <a:rPr lang="en-US" dirty="0" smtClean="0"/>
              <a:t>To/from storage devices</a:t>
            </a:r>
          </a:p>
          <a:p>
            <a:pPr eaLnBrk="1" hangingPunct="1">
              <a:lnSpc>
                <a:spcPct val="90000"/>
              </a:lnSpc>
            </a:pPr>
            <a:r>
              <a:rPr lang="en-US" sz="2800" b="1" dirty="0" smtClean="0">
                <a:solidFill>
                  <a:schemeClr val="accent6">
                    <a:lumMod val="75000"/>
                  </a:schemeClr>
                </a:solidFill>
              </a:rPr>
              <a:t>Emerging need for handling persistent metadata</a:t>
            </a:r>
          </a:p>
          <a:p>
            <a:pPr lvl="1" eaLnBrk="1" hangingPunct="1">
              <a:lnSpc>
                <a:spcPct val="90000"/>
              </a:lnSpc>
            </a:pPr>
            <a:r>
              <a:rPr lang="en-US" sz="2400" b="1" dirty="0" smtClean="0">
                <a:solidFill>
                  <a:schemeClr val="accent6">
                    <a:lumMod val="75000"/>
                  </a:schemeClr>
                </a:solidFill>
              </a:rPr>
              <a:t>Along the common I/O path, with </a:t>
            </a:r>
            <a:r>
              <a:rPr lang="en-US" sz="2400" b="1" smtClean="0">
                <a:solidFill>
                  <a:schemeClr val="accent6">
                    <a:lumMod val="75000"/>
                  </a:schemeClr>
                </a:solidFill>
              </a:rPr>
              <a:t>increasing complexity</a:t>
            </a:r>
            <a:endParaRPr lang="en-US" sz="2400" b="1" dirty="0" smtClean="0">
              <a:solidFill>
                <a:schemeClr val="accent6">
                  <a:lumMod val="75000"/>
                </a:schemeClr>
              </a:solidFill>
            </a:endParaRPr>
          </a:p>
          <a:p>
            <a:pPr lvl="1" eaLnBrk="1" hangingPunct="1">
              <a:lnSpc>
                <a:spcPct val="90000"/>
              </a:lnSpc>
            </a:pPr>
            <a:r>
              <a:rPr lang="en-US" sz="2400" b="1" dirty="0" smtClean="0">
                <a:solidFill>
                  <a:schemeClr val="accent6">
                    <a:lumMod val="75000"/>
                  </a:schemeClr>
                </a:solidFill>
              </a:rPr>
              <a:t>Increased consumption of storage controller resources</a:t>
            </a:r>
          </a:p>
        </p:txBody>
      </p:sp>
      <p:sp>
        <p:nvSpPr>
          <p:cNvPr id="7" name="Slide Number Placeholder 6"/>
          <p:cNvSpPr>
            <a:spLocks noGrp="1"/>
          </p:cNvSpPr>
          <p:nvPr>
            <p:ph type="sldNum" sz="quarter" idx="11"/>
          </p:nvPr>
        </p:nvSpPr>
        <p:spPr/>
        <p:txBody>
          <a:bodyPr/>
          <a:lstStyle/>
          <a:p>
            <a:fld id="{47187905-9C84-4ADF-B872-3A8381EE4416}" type="slidenum">
              <a:rPr lang="el-GR" smtClean="0"/>
              <a:pPr/>
              <a:t>30</a:t>
            </a:fld>
            <a:endParaRPr lang="el-GR"/>
          </a:p>
        </p:txBody>
      </p:sp>
      <p:sp>
        <p:nvSpPr>
          <p:cNvPr id="8" name="Footer Placeholder 7"/>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a:t>
            </a:r>
            <a:r>
              <a:rPr lang="en-US" dirty="0" smtClean="0"/>
              <a:t>y</a:t>
            </a:r>
            <a:r>
              <a:rPr lang="en-US" dirty="0" smtClean="0"/>
              <a:t>ou for your attention!</a:t>
            </a:r>
            <a:endParaRPr lang="el-GR" dirty="0"/>
          </a:p>
        </p:txBody>
      </p:sp>
      <p:sp>
        <p:nvSpPr>
          <p:cNvPr id="6" name="Content Placeholder 5"/>
          <p:cNvSpPr>
            <a:spLocks noGrp="1"/>
          </p:cNvSpPr>
          <p:nvPr>
            <p:ph sz="quarter" idx="1"/>
          </p:nvPr>
        </p:nvSpPr>
        <p:spPr>
          <a:xfrm>
            <a:off x="457200" y="1143000"/>
            <a:ext cx="8458200" cy="5105400"/>
          </a:xfrm>
        </p:spPr>
        <p:txBody>
          <a:bodyPr>
            <a:normAutofit/>
          </a:bodyPr>
          <a:lstStyle/>
          <a:p>
            <a:pPr algn="ctr">
              <a:buNone/>
            </a:pPr>
            <a:r>
              <a:rPr lang="en-US" sz="3200" dirty="0" smtClean="0"/>
              <a:t>Questions?</a:t>
            </a:r>
          </a:p>
          <a:p>
            <a:pPr algn="ctr">
              <a:buNone/>
            </a:pPr>
            <a:endParaRPr lang="en-US" dirty="0" smtClean="0"/>
          </a:p>
          <a:p>
            <a:pPr algn="ctr">
              <a:buNone/>
            </a:pPr>
            <a:r>
              <a:rPr lang="en-US" sz="2800" i="1" dirty="0" smtClean="0"/>
              <a:t>“DARC: Design and Evaluation of an I/O Controller for Data Protection”</a:t>
            </a:r>
          </a:p>
          <a:p>
            <a:pPr algn="ctr">
              <a:buNone/>
            </a:pPr>
            <a:endParaRPr lang="en-US" i="1" dirty="0" smtClean="0"/>
          </a:p>
          <a:p>
            <a:pPr algn="ctr">
              <a:buNone/>
            </a:pPr>
            <a:r>
              <a:rPr lang="en-US" sz="2400" u="sng" dirty="0" err="1" smtClean="0">
                <a:latin typeface="+mn-lt"/>
              </a:rPr>
              <a:t>Manolis</a:t>
            </a:r>
            <a:r>
              <a:rPr lang="en-US" sz="2400" u="sng" dirty="0" smtClean="0">
                <a:latin typeface="+mn-lt"/>
              </a:rPr>
              <a:t> </a:t>
            </a:r>
            <a:r>
              <a:rPr lang="en-US" sz="2400" u="sng" dirty="0" err="1" smtClean="0">
                <a:latin typeface="+mn-lt"/>
              </a:rPr>
              <a:t>Marazakis</a:t>
            </a:r>
            <a:r>
              <a:rPr lang="en-US" sz="2400" u="sng" dirty="0" smtClean="0">
                <a:latin typeface="+mn-lt"/>
              </a:rPr>
              <a:t>, </a:t>
            </a:r>
            <a:r>
              <a:rPr lang="en-US" sz="2400" dirty="0" smtClean="0">
                <a:latin typeface="+mn-lt"/>
                <a:cs typeface="Consolas" pitchFamily="49" charset="0"/>
                <a:hlinkClick r:id="rId3"/>
              </a:rPr>
              <a:t>maraz@ics.forth.gr</a:t>
            </a:r>
            <a:endParaRPr lang="en-US" sz="2400" dirty="0" smtClean="0">
              <a:latin typeface="+mn-lt"/>
              <a:cs typeface="Consolas" pitchFamily="49" charset="0"/>
            </a:endParaRPr>
          </a:p>
          <a:p>
            <a:pPr algn="ctr">
              <a:buNone/>
            </a:pPr>
            <a:endParaRPr lang="en-US" sz="2000" dirty="0" smtClean="0">
              <a:hlinkClick r:id="rId4"/>
            </a:endParaRPr>
          </a:p>
          <a:p>
            <a:pPr algn="ctr">
              <a:buNone/>
            </a:pPr>
            <a:endParaRPr lang="en-US" sz="2000" dirty="0" smtClean="0">
              <a:hlinkClick r:id="rId4"/>
            </a:endParaRPr>
          </a:p>
          <a:p>
            <a:pPr algn="ctr">
              <a:buNone/>
            </a:pPr>
            <a:endParaRPr lang="en-US" sz="2000" dirty="0" smtClean="0">
              <a:hlinkClick r:id="rId4"/>
            </a:endParaRPr>
          </a:p>
          <a:p>
            <a:pPr algn="ctr">
              <a:buNone/>
            </a:pPr>
            <a:endParaRPr lang="en-US" sz="2000" dirty="0" smtClean="0">
              <a:hlinkClick r:id="rId4"/>
            </a:endParaRPr>
          </a:p>
          <a:p>
            <a:pPr algn="ctr">
              <a:buNone/>
            </a:pPr>
            <a:r>
              <a:rPr lang="en-US" sz="2400" dirty="0" smtClean="0">
                <a:hlinkClick r:id="rId4"/>
              </a:rPr>
              <a:t>http://www.ics.forth.gr/carv</a:t>
            </a:r>
            <a:r>
              <a:rPr lang="en-US" sz="2400" dirty="0" smtClean="0"/>
              <a:t> </a:t>
            </a:r>
            <a:endParaRPr lang="en-US" sz="2000" dirty="0" smtClean="0"/>
          </a:p>
          <a:p>
            <a:pPr algn="ctr">
              <a:buNone/>
            </a:pPr>
            <a:endParaRPr lang="en-US" sz="2000" dirty="0" smtClean="0">
              <a:latin typeface="Consolas" pitchFamily="49" charset="0"/>
              <a:cs typeface="Consolas" pitchFamily="49" charset="0"/>
            </a:endParaRPr>
          </a:p>
          <a:p>
            <a:pPr algn="ctr">
              <a:buNone/>
            </a:pPr>
            <a:endParaRPr lang="el-GR" sz="2000" dirty="0" smtClean="0">
              <a:latin typeface="Consolas" pitchFamily="49" charset="0"/>
              <a:cs typeface="Consolas" pitchFamily="49" charset="0"/>
            </a:endParaRPr>
          </a:p>
          <a:p>
            <a:pPr algn="ctr">
              <a:buNone/>
            </a:pPr>
            <a:endParaRPr lang="en-US" sz="2000" dirty="0" smtClean="0"/>
          </a:p>
          <a:p>
            <a:pPr algn="ctr">
              <a:buNone/>
            </a:pPr>
            <a:endParaRPr lang="en-US" sz="2000" b="1" dirty="0" smtClean="0">
              <a:hlinkClick r:id="rId5"/>
            </a:endParaRPr>
          </a:p>
          <a:p>
            <a:pPr algn="ctr">
              <a:buNone/>
            </a:pPr>
            <a:endParaRPr lang="el-GR" dirty="0"/>
          </a:p>
        </p:txBody>
      </p:sp>
      <p:pic>
        <p:nvPicPr>
          <p:cNvPr id="7" name="Picture 6" descr="logoForth.jpg"/>
          <p:cNvPicPr>
            <a:picLocks noChangeAspect="1"/>
          </p:cNvPicPr>
          <p:nvPr/>
        </p:nvPicPr>
        <p:blipFill>
          <a:blip r:embed="rId6" cstate="print"/>
          <a:stretch>
            <a:fillRect/>
          </a:stretch>
        </p:blipFill>
        <p:spPr>
          <a:xfrm>
            <a:off x="3429000" y="4343400"/>
            <a:ext cx="2292350" cy="748835"/>
          </a:xfrm>
          <a:prstGeom prst="rect">
            <a:avLst/>
          </a:prstGeom>
        </p:spPr>
      </p:pic>
      <p:sp>
        <p:nvSpPr>
          <p:cNvPr id="9" name="Slide Number Placeholder 8"/>
          <p:cNvSpPr>
            <a:spLocks noGrp="1"/>
          </p:cNvSpPr>
          <p:nvPr>
            <p:ph type="sldNum" sz="quarter" idx="11"/>
          </p:nvPr>
        </p:nvSpPr>
        <p:spPr/>
        <p:txBody>
          <a:bodyPr/>
          <a:lstStyle/>
          <a:p>
            <a:fld id="{47187905-9C84-4ADF-B872-3A8381EE4416}" type="slidenum">
              <a:rPr lang="el-GR" smtClean="0"/>
              <a:pPr/>
              <a:t>31</a:t>
            </a:fld>
            <a:endParaRPr lang="el-GR"/>
          </a:p>
        </p:txBody>
      </p:sp>
      <p:sp>
        <p:nvSpPr>
          <p:cNvPr id="10" name="Footer Placeholder 9"/>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4"/>
          <p:cNvSpPr>
            <a:spLocks noGrp="1" noChangeArrowheads="1"/>
          </p:cNvSpPr>
          <p:nvPr>
            <p:ph type="title"/>
          </p:nvPr>
        </p:nvSpPr>
        <p:spPr/>
        <p:txBody>
          <a:bodyPr/>
          <a:lstStyle/>
          <a:p>
            <a:pPr eaLnBrk="1" hangingPunct="1"/>
            <a:r>
              <a:rPr lang="en-US" dirty="0" smtClean="0"/>
              <a:t>Silent Error Recovery </a:t>
            </a:r>
            <a:r>
              <a:rPr lang="en-US" smtClean="0"/>
              <a:t>using RAID-1 and CRCs</a:t>
            </a:r>
            <a:endParaRPr lang="en-US" dirty="0" smtClean="0"/>
          </a:p>
        </p:txBody>
      </p:sp>
      <p:pic>
        <p:nvPicPr>
          <p:cNvPr id="474116" name="Picture 5" descr="error_recovery"/>
          <p:cNvPicPr>
            <a:picLocks noChangeAspect="1" noChangeArrowheads="1"/>
          </p:cNvPicPr>
          <p:nvPr/>
        </p:nvPicPr>
        <p:blipFill>
          <a:blip r:embed="rId3" cstate="print"/>
          <a:srcRect/>
          <a:stretch>
            <a:fillRect/>
          </a:stretch>
        </p:blipFill>
        <p:spPr bwMode="auto">
          <a:xfrm>
            <a:off x="457200" y="1143000"/>
            <a:ext cx="8382000" cy="51816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fld id="{47187905-9C84-4ADF-B872-3A8381EE4416}" type="slidenum">
              <a:rPr lang="el-GR" smtClean="0"/>
              <a:pPr/>
              <a:t>32</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457200" y="228600"/>
            <a:ext cx="8229600" cy="914400"/>
          </a:xfrm>
        </p:spPr>
        <p:txBody>
          <a:bodyPr/>
          <a:lstStyle/>
          <a:p>
            <a:pPr eaLnBrk="1" hangingPunct="1"/>
            <a:r>
              <a:rPr lang="en-US" dirty="0" smtClean="0"/>
              <a:t>Recovery Protocol Costs</a:t>
            </a:r>
          </a:p>
        </p:txBody>
      </p:sp>
      <p:sp>
        <p:nvSpPr>
          <p:cNvPr id="8" name="Slide Number Placeholder 7"/>
          <p:cNvSpPr>
            <a:spLocks noGrp="1"/>
          </p:cNvSpPr>
          <p:nvPr>
            <p:ph type="sldNum" sz="quarter" idx="11"/>
          </p:nvPr>
        </p:nvSpPr>
        <p:spPr/>
        <p:txBody>
          <a:bodyPr/>
          <a:lstStyle/>
          <a:p>
            <a:fld id="{47187905-9C84-4ADF-B872-3A8381EE4416}" type="slidenum">
              <a:rPr lang="el-GR" smtClean="0"/>
              <a:pPr/>
              <a:t>33</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graphicFrame>
        <p:nvGraphicFramePr>
          <p:cNvPr id="11" name="Table 10"/>
          <p:cNvGraphicFramePr>
            <a:graphicFrameLocks noGrp="1"/>
          </p:cNvGraphicFramePr>
          <p:nvPr/>
        </p:nvGraphicFramePr>
        <p:xfrm>
          <a:off x="244475" y="1587500"/>
          <a:ext cx="8655049" cy="3965575"/>
        </p:xfrm>
        <a:graphic>
          <a:graphicData uri="http://schemas.openxmlformats.org/drawingml/2006/table">
            <a:tbl>
              <a:tblPr firstRow="1" bandRow="1">
                <a:tableStyleId>{5940675A-B579-460E-94D1-54222C63F5DA}</a:tableStyleId>
              </a:tblPr>
              <a:tblGrid>
                <a:gridCol w="2670175"/>
                <a:gridCol w="1185846"/>
                <a:gridCol w="1116028"/>
                <a:gridCol w="1196975"/>
                <a:gridCol w="2486025"/>
              </a:tblGrid>
              <a:tr h="831912">
                <a:tc>
                  <a:txBody>
                    <a:bodyPr/>
                    <a:lstStyle/>
                    <a:p>
                      <a:pPr algn="l"/>
                      <a:r>
                        <a:rPr lang="en-US" sz="2000" b="1" dirty="0" smtClean="0">
                          <a:solidFill>
                            <a:schemeClr val="accent6">
                              <a:lumMod val="75000"/>
                            </a:schemeClr>
                          </a:solidFill>
                        </a:rPr>
                        <a:t>Case</a:t>
                      </a:r>
                      <a:endParaRPr lang="en-US" sz="2000" b="1" dirty="0">
                        <a:solidFill>
                          <a:schemeClr val="accent6">
                            <a:lumMod val="75000"/>
                          </a:schemeClr>
                        </a:solidFill>
                      </a:endParaRPr>
                    </a:p>
                  </a:txBody>
                  <a:tcPr marL="45720" marR="45720" anchor="ctr">
                    <a:gradFill flip="none" rotWithShape="1">
                      <a:gsLst>
                        <a:gs pos="0">
                          <a:srgbClr val="8488C4"/>
                        </a:gs>
                        <a:gs pos="53000">
                          <a:srgbClr val="D4DEFF"/>
                        </a:gs>
                        <a:gs pos="83000">
                          <a:srgbClr val="D4DEFF"/>
                        </a:gs>
                        <a:gs pos="100000">
                          <a:srgbClr val="96AB94"/>
                        </a:gs>
                      </a:gsLst>
                      <a:lin ang="4800000" scaled="0"/>
                      <a:tileRect/>
                    </a:gradFill>
                  </a:tcPr>
                </a:tc>
                <a:tc>
                  <a:txBody>
                    <a:bodyPr/>
                    <a:lstStyle/>
                    <a:p>
                      <a:pPr algn="l"/>
                      <a:r>
                        <a:rPr lang="en-US" sz="2000" b="1" dirty="0" smtClean="0">
                          <a:solidFill>
                            <a:schemeClr val="accent6">
                              <a:lumMod val="75000"/>
                            </a:schemeClr>
                          </a:solidFill>
                        </a:rPr>
                        <a:t>Data I/Os</a:t>
                      </a:r>
                      <a:endParaRPr lang="en-US" sz="2000" b="1" dirty="0">
                        <a:solidFill>
                          <a:schemeClr val="accent6">
                            <a:lumMod val="75000"/>
                          </a:schemeClr>
                        </a:solidFill>
                      </a:endParaRPr>
                    </a:p>
                  </a:txBody>
                  <a:tcPr marL="45720" marR="45720" anchor="ctr">
                    <a:gradFill flip="none" rotWithShape="1">
                      <a:gsLst>
                        <a:gs pos="0">
                          <a:srgbClr val="8488C4"/>
                        </a:gs>
                        <a:gs pos="53000">
                          <a:srgbClr val="D4DEFF"/>
                        </a:gs>
                        <a:gs pos="83000">
                          <a:srgbClr val="D4DEFF"/>
                        </a:gs>
                        <a:gs pos="100000">
                          <a:srgbClr val="96AB94"/>
                        </a:gs>
                      </a:gsLst>
                      <a:lin ang="4800000" scaled="0"/>
                      <a:tileRect/>
                    </a:gradFill>
                  </a:tcPr>
                </a:tc>
                <a:tc>
                  <a:txBody>
                    <a:bodyPr/>
                    <a:lstStyle/>
                    <a:p>
                      <a:pPr algn="l"/>
                      <a:r>
                        <a:rPr lang="en-US" sz="2000" b="1" dirty="0" smtClean="0">
                          <a:solidFill>
                            <a:schemeClr val="accent6">
                              <a:lumMod val="75000"/>
                            </a:schemeClr>
                          </a:solidFill>
                        </a:rPr>
                        <a:t>CRC I/Os</a:t>
                      </a:r>
                      <a:endParaRPr lang="en-US" sz="2000" b="1" dirty="0">
                        <a:solidFill>
                          <a:schemeClr val="accent6">
                            <a:lumMod val="75000"/>
                          </a:schemeClr>
                        </a:solidFill>
                      </a:endParaRPr>
                    </a:p>
                  </a:txBody>
                  <a:tcPr marL="45720" marR="45720" anchor="ctr">
                    <a:gradFill flip="none" rotWithShape="1">
                      <a:gsLst>
                        <a:gs pos="0">
                          <a:srgbClr val="8488C4"/>
                        </a:gs>
                        <a:gs pos="53000">
                          <a:srgbClr val="D4DEFF"/>
                        </a:gs>
                        <a:gs pos="83000">
                          <a:srgbClr val="D4DEFF"/>
                        </a:gs>
                        <a:gs pos="100000">
                          <a:srgbClr val="96AB94"/>
                        </a:gs>
                      </a:gsLst>
                      <a:lin ang="4800000" scaled="0"/>
                      <a:tileRect/>
                    </a:gradFill>
                  </a:tcPr>
                </a:tc>
                <a:tc>
                  <a:txBody>
                    <a:bodyPr/>
                    <a:lstStyle/>
                    <a:p>
                      <a:pPr algn="l"/>
                      <a:r>
                        <a:rPr lang="en-US" sz="2000" b="1" dirty="0" smtClean="0">
                          <a:solidFill>
                            <a:schemeClr val="accent6">
                              <a:lumMod val="75000"/>
                            </a:schemeClr>
                          </a:solidFill>
                        </a:rPr>
                        <a:t>CRC </a:t>
                      </a:r>
                      <a:r>
                        <a:rPr lang="en-US" sz="2000" b="1" dirty="0" err="1" smtClean="0">
                          <a:solidFill>
                            <a:schemeClr val="accent6">
                              <a:lumMod val="75000"/>
                            </a:schemeClr>
                          </a:solidFill>
                        </a:rPr>
                        <a:t>calc’s</a:t>
                      </a:r>
                      <a:endParaRPr lang="en-US" sz="2000" b="1" dirty="0">
                        <a:solidFill>
                          <a:schemeClr val="accent6">
                            <a:lumMod val="75000"/>
                          </a:schemeClr>
                        </a:solidFill>
                      </a:endParaRPr>
                    </a:p>
                  </a:txBody>
                  <a:tcPr marL="45720" marR="45720" anchor="ctr">
                    <a:gradFill flip="none" rotWithShape="1">
                      <a:gsLst>
                        <a:gs pos="0">
                          <a:srgbClr val="8488C4"/>
                        </a:gs>
                        <a:gs pos="53000">
                          <a:srgbClr val="D4DEFF"/>
                        </a:gs>
                        <a:gs pos="83000">
                          <a:srgbClr val="D4DEFF"/>
                        </a:gs>
                        <a:gs pos="100000">
                          <a:srgbClr val="96AB94"/>
                        </a:gs>
                      </a:gsLst>
                      <a:lin ang="4800000" scaled="0"/>
                      <a:tileRect/>
                    </a:gradFill>
                  </a:tcPr>
                </a:tc>
                <a:tc>
                  <a:txBody>
                    <a:bodyPr/>
                    <a:lstStyle/>
                    <a:p>
                      <a:pPr algn="l"/>
                      <a:r>
                        <a:rPr lang="en-US" sz="2000" b="1" dirty="0" smtClean="0">
                          <a:solidFill>
                            <a:schemeClr val="accent6">
                              <a:lumMod val="75000"/>
                            </a:schemeClr>
                          </a:solidFill>
                        </a:rPr>
                        <a:t>Outcome</a:t>
                      </a:r>
                      <a:endParaRPr lang="en-US" sz="2000" b="1" dirty="0">
                        <a:solidFill>
                          <a:schemeClr val="accent6">
                            <a:lumMod val="75000"/>
                          </a:schemeClr>
                        </a:solidFill>
                      </a:endParaRPr>
                    </a:p>
                  </a:txBody>
                  <a:tcPr marL="45720" marR="45720" anchor="ctr">
                    <a:gradFill flip="none" rotWithShape="1">
                      <a:gsLst>
                        <a:gs pos="0">
                          <a:srgbClr val="8488C4"/>
                        </a:gs>
                        <a:gs pos="53000">
                          <a:srgbClr val="D4DEFF"/>
                        </a:gs>
                        <a:gs pos="83000">
                          <a:srgbClr val="D4DEFF"/>
                        </a:gs>
                        <a:gs pos="100000">
                          <a:srgbClr val="96AB94"/>
                        </a:gs>
                      </a:gsLst>
                      <a:lin ang="4800000" scaled="0"/>
                      <a:tileRect/>
                    </a:gradFill>
                  </a:tcPr>
                </a:tc>
              </a:tr>
              <a:tr h="831912">
                <a:tc>
                  <a:txBody>
                    <a:bodyPr/>
                    <a:lstStyle/>
                    <a:p>
                      <a:pPr algn="l"/>
                      <a:r>
                        <a:rPr lang="en-US" sz="2000" dirty="0" smtClean="0"/>
                        <a:t>RAID-1 pair data differ,</a:t>
                      </a:r>
                      <a:r>
                        <a:rPr lang="en-US" sz="2000" baseline="0" dirty="0" smtClean="0"/>
                        <a:t> CRC matches one block</a:t>
                      </a:r>
                      <a:endParaRPr lang="en-US" sz="2000" dirty="0"/>
                    </a:p>
                  </a:txBody>
                  <a:tcPr marL="45720" marR="45720" anchor="ctr"/>
                </a:tc>
                <a:tc>
                  <a:txBody>
                    <a:bodyPr/>
                    <a:lstStyle/>
                    <a:p>
                      <a:pPr algn="ctr"/>
                      <a:r>
                        <a:rPr lang="en-US" sz="2000" dirty="0" smtClean="0"/>
                        <a:t>3</a:t>
                      </a:r>
                      <a:endParaRPr lang="en-US" sz="2000" dirty="0"/>
                    </a:p>
                  </a:txBody>
                  <a:tcPr marL="45720" marR="45720" anchor="ctr"/>
                </a:tc>
                <a:tc>
                  <a:txBody>
                    <a:bodyPr/>
                    <a:lstStyle/>
                    <a:p>
                      <a:pPr algn="ctr"/>
                      <a:r>
                        <a:rPr lang="en-US" sz="2000" dirty="0" smtClean="0"/>
                        <a:t>0</a:t>
                      </a:r>
                      <a:endParaRPr lang="en-US" sz="2000" dirty="0"/>
                    </a:p>
                  </a:txBody>
                  <a:tcPr marL="45720" marR="45720" anchor="ctr"/>
                </a:tc>
                <a:tc>
                  <a:txBody>
                    <a:bodyPr/>
                    <a:lstStyle/>
                    <a:p>
                      <a:pPr algn="ctr"/>
                      <a:r>
                        <a:rPr lang="en-US" sz="2000" dirty="0" smtClean="0"/>
                        <a:t>2</a:t>
                      </a:r>
                      <a:endParaRPr lang="en-US" sz="2000" dirty="0"/>
                    </a:p>
                  </a:txBody>
                  <a:tcPr marL="45720" marR="45720" anchor="ctr"/>
                </a:tc>
                <a:tc>
                  <a:txBody>
                    <a:bodyPr/>
                    <a:lstStyle/>
                    <a:p>
                      <a:pPr algn="l"/>
                      <a:r>
                        <a:rPr lang="en-US" sz="2000" dirty="0" smtClean="0"/>
                        <a:t>Data recovery</a:t>
                      </a:r>
                      <a:r>
                        <a:rPr lang="en-US" sz="2000" baseline="0" dirty="0" smtClean="0"/>
                        <a:t>, </a:t>
                      </a:r>
                      <a:r>
                        <a:rPr lang="en-US" sz="2000" dirty="0" smtClean="0"/>
                        <a:t>re-issue I/O</a:t>
                      </a:r>
                      <a:endParaRPr lang="en-US" sz="2000" dirty="0"/>
                    </a:p>
                  </a:txBody>
                  <a:tcPr marL="45720" marR="45720" anchor="ctr"/>
                </a:tc>
              </a:tr>
              <a:tr h="1193613">
                <a:tc>
                  <a:txBody>
                    <a:bodyPr/>
                    <a:lstStyle/>
                    <a:p>
                      <a:pPr algn="l"/>
                      <a:r>
                        <a:rPr lang="en-US" sz="2000" dirty="0" smtClean="0"/>
                        <a:t>RAID-1 pair</a:t>
                      </a:r>
                      <a:r>
                        <a:rPr lang="en-US" sz="2000" baseline="0" dirty="0" smtClean="0"/>
                        <a:t> data identical, CRC does not match</a:t>
                      </a:r>
                      <a:endParaRPr lang="en-US" sz="2000" dirty="0"/>
                    </a:p>
                  </a:txBody>
                  <a:tcPr marL="45720" marR="45720" anchor="ctr"/>
                </a:tc>
                <a:tc>
                  <a:txBody>
                    <a:bodyPr/>
                    <a:lstStyle/>
                    <a:p>
                      <a:pPr algn="ctr"/>
                      <a:r>
                        <a:rPr lang="en-US" sz="2000" dirty="0" smtClean="0"/>
                        <a:t>2</a:t>
                      </a:r>
                      <a:endParaRPr lang="en-US" sz="2000" dirty="0"/>
                    </a:p>
                  </a:txBody>
                  <a:tcPr marL="45720" marR="45720" anchor="ctr"/>
                </a:tc>
                <a:tc>
                  <a:txBody>
                    <a:bodyPr/>
                    <a:lstStyle/>
                    <a:p>
                      <a:pPr algn="ctr"/>
                      <a:r>
                        <a:rPr lang="en-US" sz="2000" dirty="0" smtClean="0"/>
                        <a:t>1</a:t>
                      </a:r>
                      <a:endParaRPr lang="en-US" sz="2000" dirty="0"/>
                    </a:p>
                  </a:txBody>
                  <a:tcPr marL="45720" marR="45720" anchor="ctr"/>
                </a:tc>
                <a:tc>
                  <a:txBody>
                    <a:bodyPr/>
                    <a:lstStyle/>
                    <a:p>
                      <a:pPr algn="ctr"/>
                      <a:r>
                        <a:rPr lang="en-US" sz="2000" dirty="0" smtClean="0"/>
                        <a:t>2</a:t>
                      </a:r>
                      <a:endParaRPr lang="en-US" sz="2000" dirty="0"/>
                    </a:p>
                  </a:txBody>
                  <a:tcPr marL="45720" marR="45720" anchor="ctr"/>
                </a:tc>
                <a:tc>
                  <a:txBody>
                    <a:bodyPr/>
                    <a:lstStyle/>
                    <a:p>
                      <a:pPr algn="l"/>
                      <a:r>
                        <a:rPr lang="en-US" sz="2000" dirty="0" smtClean="0"/>
                        <a:t>CRC recovery</a:t>
                      </a:r>
                      <a:endParaRPr lang="en-US" sz="2000" dirty="0"/>
                    </a:p>
                  </a:txBody>
                  <a:tcPr marL="45720" marR="45720" anchor="ctr"/>
                </a:tc>
              </a:tr>
              <a:tr h="1108138">
                <a:tc>
                  <a:txBody>
                    <a:bodyPr/>
                    <a:lstStyle/>
                    <a:p>
                      <a:pPr algn="l"/>
                      <a:r>
                        <a:rPr lang="en-US" sz="2000" dirty="0" smtClean="0"/>
                        <a:t>RAID-1 pair data differ, CRC does not match</a:t>
                      </a:r>
                      <a:endParaRPr lang="en-US" sz="2000" dirty="0"/>
                    </a:p>
                  </a:txBody>
                  <a:tcPr marL="45720" marR="45720" anchor="ctr"/>
                </a:tc>
                <a:tc>
                  <a:txBody>
                    <a:bodyPr/>
                    <a:lstStyle/>
                    <a:p>
                      <a:pPr algn="ctr"/>
                      <a:r>
                        <a:rPr lang="en-US" sz="2000" dirty="0" smtClean="0"/>
                        <a:t>2</a:t>
                      </a:r>
                      <a:endParaRPr lang="en-US" sz="2000" dirty="0"/>
                    </a:p>
                  </a:txBody>
                  <a:tcPr marL="45720" marR="45720" anchor="ctr"/>
                </a:tc>
                <a:tc>
                  <a:txBody>
                    <a:bodyPr/>
                    <a:lstStyle/>
                    <a:p>
                      <a:pPr algn="ctr"/>
                      <a:r>
                        <a:rPr lang="en-US" sz="2000" dirty="0" smtClean="0"/>
                        <a:t>0</a:t>
                      </a:r>
                      <a:endParaRPr lang="en-US" sz="2000" dirty="0"/>
                    </a:p>
                  </a:txBody>
                  <a:tcPr marL="45720" marR="45720" anchor="ctr"/>
                </a:tc>
                <a:tc>
                  <a:txBody>
                    <a:bodyPr/>
                    <a:lstStyle/>
                    <a:p>
                      <a:pPr algn="ctr"/>
                      <a:r>
                        <a:rPr lang="en-US" sz="2000" dirty="0" smtClean="0"/>
                        <a:t>2</a:t>
                      </a:r>
                      <a:endParaRPr lang="en-US" sz="2000" dirty="0"/>
                    </a:p>
                  </a:txBody>
                  <a:tcPr marL="45720" marR="45720" anchor="ctr"/>
                </a:tc>
                <a:tc>
                  <a:txBody>
                    <a:bodyPr/>
                    <a:lstStyle/>
                    <a:p>
                      <a:pPr algn="l"/>
                      <a:r>
                        <a:rPr lang="en-US" sz="2000" dirty="0" smtClean="0"/>
                        <a:t>Data error</a:t>
                      </a:r>
                      <a:r>
                        <a:rPr lang="en-US" sz="2000" baseline="0" dirty="0" smtClean="0"/>
                        <a:t>, Alert Host</a:t>
                      </a:r>
                      <a:endParaRPr lang="en-US" sz="2000" dirty="0"/>
                    </a:p>
                  </a:txBody>
                  <a:tcPr marL="45720" marR="45720" anchor="ct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US" smtClean="0"/>
              <a:t>Selection of Memory Regions</a:t>
            </a:r>
            <a:endParaRPr lang="en-US" dirty="0" smtClean="0"/>
          </a:p>
        </p:txBody>
      </p:sp>
      <p:sp>
        <p:nvSpPr>
          <p:cNvPr id="437251" name="Rectangle 3"/>
          <p:cNvSpPr>
            <a:spLocks noGrp="1" noChangeArrowheads="1"/>
          </p:cNvSpPr>
          <p:nvPr>
            <p:ph sz="quarter" idx="1"/>
          </p:nvPr>
        </p:nvSpPr>
        <p:spPr/>
        <p:txBody>
          <a:bodyPr/>
          <a:lstStyle/>
          <a:p>
            <a:r>
              <a:rPr lang="en-US" dirty="0" smtClean="0"/>
              <a:t>Non-cacheable, no write-combining for </a:t>
            </a:r>
          </a:p>
          <a:p>
            <a:pPr lvl="1"/>
            <a:r>
              <a:rPr lang="en-US" dirty="0" smtClean="0"/>
              <a:t>controller’s hardware-resources (control registers)</a:t>
            </a:r>
          </a:p>
          <a:p>
            <a:pPr lvl="1"/>
            <a:r>
              <a:rPr lang="en-US" dirty="0" smtClean="0"/>
              <a:t>controller outbound PIO to host memory</a:t>
            </a:r>
          </a:p>
          <a:p>
            <a:r>
              <a:rPr lang="en-US" dirty="0" smtClean="0"/>
              <a:t>Non-cacheable + write-combining for</a:t>
            </a:r>
          </a:p>
          <a:p>
            <a:pPr lvl="1"/>
            <a:r>
              <a:rPr lang="en-US" dirty="0" smtClean="0"/>
              <a:t>DMA descriptors </a:t>
            </a:r>
          </a:p>
          <a:p>
            <a:pPr lvl="1"/>
            <a:r>
              <a:rPr lang="en-US" dirty="0" smtClean="0"/>
              <a:t>Completion FIFO</a:t>
            </a:r>
          </a:p>
          <a:p>
            <a:pPr lvl="1"/>
            <a:r>
              <a:rPr lang="en-US" dirty="0" smtClean="0"/>
              <a:t>Intel SCSI driver command allocations </a:t>
            </a:r>
          </a:p>
          <a:p>
            <a:r>
              <a:rPr lang="en-US" dirty="0" smtClean="0"/>
              <a:t>Cacheable + write-combining</a:t>
            </a:r>
          </a:p>
          <a:p>
            <a:pPr lvl="1"/>
            <a:r>
              <a:rPr lang="en-US" dirty="0" smtClean="0"/>
              <a:t>CRCs: allocated along with other data to be processed</a:t>
            </a:r>
          </a:p>
          <a:p>
            <a:pPr lvl="2"/>
            <a:r>
              <a:rPr lang="en-US" dirty="0" smtClean="0"/>
              <a:t>explicit cache management</a:t>
            </a:r>
          </a:p>
          <a:p>
            <a:pPr lvl="1"/>
            <a:r>
              <a:rPr lang="en-US" dirty="0" smtClean="0"/>
              <a:t>Command FIFO</a:t>
            </a:r>
          </a:p>
          <a:p>
            <a:pPr lvl="2"/>
            <a:r>
              <a:rPr lang="en-US" dirty="0" smtClean="0"/>
              <a:t>explicit cache management</a:t>
            </a:r>
          </a:p>
        </p:txBody>
      </p:sp>
      <p:sp>
        <p:nvSpPr>
          <p:cNvPr id="8" name="Slide Number Placeholder 7"/>
          <p:cNvSpPr>
            <a:spLocks noGrp="1"/>
          </p:cNvSpPr>
          <p:nvPr>
            <p:ph type="sldNum" sz="quarter" idx="11"/>
          </p:nvPr>
        </p:nvSpPr>
        <p:spPr/>
        <p:txBody>
          <a:bodyPr/>
          <a:lstStyle/>
          <a:p>
            <a:fld id="{47187905-9C84-4ADF-B872-3A8381EE4416}" type="slidenum">
              <a:rPr lang="el-GR" smtClean="0"/>
              <a:pPr/>
              <a:t>34</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cstate="print"/>
          <a:srcRect/>
          <a:stretch>
            <a:fillRect/>
          </a:stretch>
        </p:blipFill>
        <p:spPr bwMode="auto">
          <a:xfrm>
            <a:off x="1027113" y="1406525"/>
            <a:ext cx="7088187" cy="4044950"/>
          </a:xfrm>
          <a:prstGeom prst="rect">
            <a:avLst/>
          </a:prstGeom>
          <a:noFill/>
          <a:ln w="9525" algn="ctr">
            <a:noFill/>
            <a:miter lim="800000"/>
            <a:headEnd/>
            <a:tailEnd/>
          </a:ln>
        </p:spPr>
      </p:pic>
      <p:sp>
        <p:nvSpPr>
          <p:cNvPr id="5" name="Slide Number Placeholder 4"/>
          <p:cNvSpPr>
            <a:spLocks noGrp="1"/>
          </p:cNvSpPr>
          <p:nvPr>
            <p:ph type="sldNum" sz="quarter" idx="11"/>
          </p:nvPr>
        </p:nvSpPr>
        <p:spPr/>
        <p:txBody>
          <a:bodyPr/>
          <a:lstStyle/>
          <a:p>
            <a:fld id="{47187905-9C84-4ADF-B872-3A8381EE4416}" type="slidenum">
              <a:rPr lang="el-GR" smtClean="0"/>
              <a:pPr/>
              <a:t>35</a:t>
            </a:fld>
            <a:endParaRPr lang="el-GR"/>
          </a:p>
        </p:txBody>
      </p:sp>
      <p:sp>
        <p:nvSpPr>
          <p:cNvPr id="6" name="Footer Placeholder 5"/>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47187905-9C84-4ADF-B872-3A8381EE4416}" type="slidenum">
              <a:rPr lang="el-GR" smtClean="0"/>
              <a:pPr/>
              <a:t>36</a:t>
            </a:fld>
            <a:endParaRPr lang="el-GR"/>
          </a:p>
        </p:txBody>
      </p:sp>
      <p:sp>
        <p:nvSpPr>
          <p:cNvPr id="6" name="Footer Placeholder 5"/>
          <p:cNvSpPr>
            <a:spLocks noGrp="1"/>
          </p:cNvSpPr>
          <p:nvPr>
            <p:ph type="ftr" sz="quarter" idx="12"/>
          </p:nvPr>
        </p:nvSpPr>
        <p:spPr/>
        <p:txBody>
          <a:bodyPr/>
          <a:lstStyle/>
          <a:p>
            <a:pPr algn="ctr"/>
            <a:r>
              <a:rPr lang="en-US" smtClean="0"/>
              <a:t>SYSTOR 2010 - DARC</a:t>
            </a:r>
            <a:endParaRPr lang="el-GR" dirty="0"/>
          </a:p>
        </p:txBody>
      </p:sp>
      <p:pic>
        <p:nvPicPr>
          <p:cNvPr id="35843" name="Picture 4"/>
          <p:cNvPicPr>
            <a:picLocks noGrp="1" noChangeAspect="1" noChangeArrowheads="1"/>
          </p:cNvPicPr>
          <p:nvPr>
            <p:ph type="body" idx="4294967295"/>
          </p:nvPr>
        </p:nvPicPr>
        <p:blipFill>
          <a:blip r:embed="rId2" cstate="print"/>
          <a:srcRect/>
          <a:stretch>
            <a:fillRect/>
          </a:stretch>
        </p:blipFill>
        <p:spPr>
          <a:xfrm>
            <a:off x="371475" y="173038"/>
            <a:ext cx="8712200" cy="6110287"/>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2"/>
          <p:cNvSpPr>
            <a:spLocks noGrp="1"/>
          </p:cNvSpPr>
          <p:nvPr>
            <p:ph type="title"/>
          </p:nvPr>
        </p:nvSpPr>
        <p:spPr/>
        <p:txBody>
          <a:bodyPr/>
          <a:lstStyle/>
          <a:p>
            <a:r>
              <a:rPr lang="en-US" dirty="0" smtClean="0"/>
              <a:t>Prototype Design Summary</a:t>
            </a:r>
          </a:p>
        </p:txBody>
      </p:sp>
      <p:graphicFrame>
        <p:nvGraphicFramePr>
          <p:cNvPr id="8" name="Group 66"/>
          <p:cNvGraphicFramePr>
            <a:graphicFrameLocks/>
          </p:cNvGraphicFramePr>
          <p:nvPr/>
        </p:nvGraphicFramePr>
        <p:xfrm>
          <a:off x="457200" y="1143000"/>
          <a:ext cx="8458200" cy="5127308"/>
        </p:xfrm>
        <a:graphic>
          <a:graphicData uri="http://schemas.openxmlformats.org/drawingml/2006/table">
            <a:tbl>
              <a:tblPr/>
              <a:tblGrid>
                <a:gridCol w="2438400"/>
                <a:gridCol w="6019800"/>
              </a:tblGrid>
              <a:tr h="4572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1" i="0" u="none" strike="noStrike" cap="none" normalizeH="0" baseline="0" dirty="0" smtClean="0">
                          <a:ln>
                            <a:noFill/>
                          </a:ln>
                          <a:solidFill>
                            <a:schemeClr val="tx1"/>
                          </a:solidFill>
                          <a:effectLst/>
                          <a:latin typeface="Gill Sans MT" pitchFamily="34" charset="0"/>
                        </a:rPr>
                        <a:t>Challenge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1" i="0" u="none" strike="noStrike" cap="none" normalizeH="0" baseline="0" dirty="0" smtClean="0">
                          <a:ln>
                            <a:noFill/>
                          </a:ln>
                          <a:solidFill>
                            <a:schemeClr val="tx1"/>
                          </a:solidFill>
                          <a:effectLst/>
                          <a:latin typeface="Gill Sans MT" pitchFamily="34" charset="0"/>
                        </a:rPr>
                        <a:t>Design Decision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0" i="0" u="none" strike="noStrike" cap="none" normalizeH="0" baseline="0" smtClean="0">
                          <a:ln>
                            <a:noFill/>
                          </a:ln>
                          <a:solidFill>
                            <a:schemeClr val="tx1"/>
                          </a:solidFill>
                          <a:effectLst/>
                          <a:latin typeface="Gill Sans MT" pitchFamily="34" charset="0"/>
                        </a:rPr>
                        <a:t>Host-Controller I/F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0" i="0" u="none" strike="noStrike" cap="none" normalizeH="0" baseline="0" smtClean="0">
                          <a:ln>
                            <a:noFill/>
                          </a:ln>
                          <a:solidFill>
                            <a:schemeClr val="tx1"/>
                          </a:solidFill>
                          <a:effectLst/>
                          <a:latin typeface="Gill Sans MT" pitchFamily="34" charset="0"/>
                        </a:rPr>
                        <a:t>PIO for commands/completions, DMA for data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1675">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0" i="0" u="none" strike="noStrike" cap="none" normalizeH="0" baseline="0" smtClean="0">
                          <a:ln>
                            <a:noFill/>
                          </a:ln>
                          <a:solidFill>
                            <a:schemeClr val="tx1"/>
                          </a:solidFill>
                          <a:effectLst/>
                          <a:latin typeface="Gill Sans MT" pitchFamily="34" charset="0"/>
                        </a:rPr>
                        <a:t>Buffer management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0" i="0" u="none" strike="noStrike" cap="none" normalizeH="0" baseline="0" dirty="0" smtClean="0">
                          <a:ln>
                            <a:noFill/>
                          </a:ln>
                          <a:solidFill>
                            <a:schemeClr val="tx1"/>
                          </a:solidFill>
                          <a:effectLst/>
                          <a:latin typeface="Gill Sans MT" pitchFamily="34" charset="0"/>
                        </a:rPr>
                        <a:t>Pre-allocated buffer pools, lazy de-allocation, fixed-size ring buffers (command/completion FIFOs)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0" i="0" u="none" strike="noStrike" cap="none" normalizeH="0" baseline="0" smtClean="0">
                          <a:ln>
                            <a:noFill/>
                          </a:ln>
                          <a:solidFill>
                            <a:schemeClr val="tx1"/>
                          </a:solidFill>
                          <a:effectLst/>
                          <a:latin typeface="Gill Sans MT" pitchFamily="34" charset="0"/>
                        </a:rPr>
                        <a:t>Context scheduling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0" i="0" u="none" strike="noStrike" cap="none" normalizeH="0" baseline="0" smtClean="0">
                          <a:ln>
                            <a:noFill/>
                          </a:ln>
                          <a:solidFill>
                            <a:schemeClr val="tx1"/>
                          </a:solidFill>
                          <a:effectLst/>
                          <a:latin typeface="Gill Sans MT" pitchFamily="34" charset="0"/>
                        </a:rPr>
                        <a:t>Map stages to work-queues (threads), explicit scheduling, no processing in IRQ-context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8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0" i="0" u="none" strike="noStrike" cap="none" normalizeH="0" baseline="0" dirty="0" smtClean="0">
                          <a:ln>
                            <a:noFill/>
                          </a:ln>
                          <a:solidFill>
                            <a:schemeClr val="tx1"/>
                          </a:solidFill>
                          <a:effectLst/>
                          <a:latin typeface="Gill Sans MT" pitchFamily="34" charset="0"/>
                        </a:rPr>
                        <a:t>On-board Cache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0" i="0" u="none" strike="noStrike" cap="none" normalizeH="0" baseline="0" dirty="0" smtClean="0">
                          <a:ln>
                            <a:noFill/>
                          </a:ln>
                          <a:solidFill>
                            <a:schemeClr val="tx1"/>
                          </a:solidFill>
                          <a:effectLst/>
                          <a:latin typeface="Gill Sans MT" pitchFamily="34" charset="0"/>
                        </a:rPr>
                        <a:t>[ Optional ] for data-blocks, “closest” to host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0088">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0" i="0" u="none" strike="noStrike" cap="none" normalizeH="0" baseline="0" dirty="0" smtClean="0">
                          <a:ln>
                            <a:noFill/>
                          </a:ln>
                          <a:solidFill>
                            <a:schemeClr val="tx1"/>
                          </a:solidFill>
                          <a:effectLst/>
                          <a:latin typeface="Gill Sans MT" pitchFamily="34" charset="0"/>
                        </a:rPr>
                        <a:t>Data Protection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pPr>
                      <a:r>
                        <a:rPr kumimoji="0" lang="en-US" sz="2200" b="1" i="0" u="sng" strike="noStrike" cap="none" normalizeH="0" baseline="0" dirty="0" smtClean="0">
                          <a:ln>
                            <a:noFill/>
                          </a:ln>
                          <a:solidFill>
                            <a:schemeClr val="tx1"/>
                          </a:solidFill>
                          <a:effectLst/>
                          <a:latin typeface="Gill Sans MT" pitchFamily="34" charset="0"/>
                        </a:rPr>
                        <a:t>Violin framework within the Linux kernel</a:t>
                      </a:r>
                      <a:r>
                        <a:rPr kumimoji="0" lang="en-US" sz="2200" b="0" i="0" u="none" strike="noStrike" cap="none" normalizeH="0" baseline="0" dirty="0" smtClean="0">
                          <a:ln>
                            <a:noFill/>
                          </a:ln>
                          <a:solidFill>
                            <a:schemeClr val="tx1"/>
                          </a:solidFill>
                          <a:effectLst/>
                          <a:latin typeface="Gill Sans MT" pitchFamily="34" charset="0"/>
                        </a:rPr>
                        <a:t>: RAID-10 volumes, versioning (based on re-map), persistent metadata - including EDC</a:t>
                      </a:r>
                    </a:p>
                    <a:p>
                      <a:pPr marL="0" marR="0" lvl="0" indent="0" algn="l" defTabSz="914400" rtl="0" eaLnBrk="0" fontAlgn="base" latinLnBrk="0" hangingPunct="0">
                        <a:lnSpc>
                          <a:spcPct val="100000"/>
                        </a:lnSpc>
                        <a:spcBef>
                          <a:spcPts val="600"/>
                        </a:spcBef>
                        <a:spcAft>
                          <a:spcPct val="0"/>
                        </a:spcAft>
                        <a:buClr>
                          <a:schemeClr val="accent1"/>
                        </a:buClr>
                        <a:buSzPct val="76000"/>
                        <a:buFont typeface="Wingdings 3" pitchFamily="18" charset="2"/>
                        <a:buNone/>
                        <a:tabLst/>
                        <a:defRPr/>
                      </a:pPr>
                      <a:r>
                        <a:rPr kumimoji="0" lang="en-US" sz="2200" b="0" i="0" u="none" strike="noStrike" cap="none" normalizeH="0" baseline="0" dirty="0" smtClean="0">
                          <a:ln>
                            <a:noFill/>
                          </a:ln>
                          <a:solidFill>
                            <a:schemeClr val="tx1"/>
                          </a:solidFill>
                          <a:effectLst/>
                          <a:latin typeface="Gill Sans MT" pitchFamily="34" charset="0"/>
                        </a:rPr>
                        <a:t>CRC32-C checksums, computed per-4KB by DMA engine during transfers,  persistently stored (within dedicated metadata space)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9" name="Slide Number Placeholder 8"/>
          <p:cNvSpPr>
            <a:spLocks noGrp="1"/>
          </p:cNvSpPr>
          <p:nvPr>
            <p:ph type="sldNum" sz="quarter" idx="11"/>
          </p:nvPr>
        </p:nvSpPr>
        <p:spPr/>
        <p:txBody>
          <a:bodyPr/>
          <a:lstStyle/>
          <a:p>
            <a:fld id="{47187905-9C84-4ADF-B872-3A8381EE4416}" type="slidenum">
              <a:rPr lang="el-GR" smtClean="0"/>
              <a:pPr/>
              <a:t>37</a:t>
            </a:fld>
            <a:endParaRPr lang="el-GR"/>
          </a:p>
        </p:txBody>
      </p:sp>
      <p:sp>
        <p:nvSpPr>
          <p:cNvPr id="10" name="Footer Placeholder 9"/>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9" name="Rectangle 2"/>
          <p:cNvSpPr>
            <a:spLocks noGrp="1" noChangeArrowheads="1"/>
          </p:cNvSpPr>
          <p:nvPr>
            <p:ph type="title"/>
          </p:nvPr>
        </p:nvSpPr>
        <p:spPr/>
        <p:txBody>
          <a:bodyPr/>
          <a:lstStyle/>
          <a:p>
            <a:r>
              <a:rPr lang="en-US" smtClean="0"/>
              <a:t>Impact of PIO on DMA Throughput</a:t>
            </a:r>
            <a:endParaRPr lang="en-US" dirty="0" smtClean="0"/>
          </a:p>
        </p:txBody>
      </p:sp>
      <p:graphicFrame>
        <p:nvGraphicFramePr>
          <p:cNvPr id="359427" name="Object 3"/>
          <p:cNvGraphicFramePr>
            <a:graphicFrameLocks noChangeAspect="1"/>
          </p:cNvGraphicFramePr>
          <p:nvPr>
            <p:ph sz="quarter" idx="4294967295"/>
          </p:nvPr>
        </p:nvGraphicFramePr>
        <p:xfrm>
          <a:off x="214282" y="1285860"/>
          <a:ext cx="8610600" cy="4953000"/>
        </p:xfrm>
        <a:graphic>
          <a:graphicData uri="http://schemas.openxmlformats.org/presentationml/2006/ole">
            <p:oleObj spid="_x0000_s77826" name="Worksheet" r:id="rId4" imgW="10601325" imgH="5543550" progId="Excel.Sheet.8">
              <p:embed/>
            </p:oleObj>
          </a:graphicData>
        </a:graphic>
      </p:graphicFrame>
      <p:sp>
        <p:nvSpPr>
          <p:cNvPr id="359431" name="Text Box 4"/>
          <p:cNvSpPr txBox="1">
            <a:spLocks noChangeArrowheads="1"/>
          </p:cNvSpPr>
          <p:nvPr/>
        </p:nvSpPr>
        <p:spPr bwMode="auto">
          <a:xfrm>
            <a:off x="6400800" y="1447800"/>
            <a:ext cx="2165350" cy="392113"/>
          </a:xfrm>
          <a:prstGeom prst="rect">
            <a:avLst/>
          </a:prstGeom>
          <a:noFill/>
          <a:ln w="25400">
            <a:solidFill>
              <a:schemeClr val="accent2"/>
            </a:solidFill>
            <a:miter lim="800000"/>
            <a:headEnd/>
            <a:tailEnd/>
          </a:ln>
        </p:spPr>
        <p:txBody>
          <a:bodyPr wrap="none">
            <a:spAutoFit/>
          </a:bodyPr>
          <a:lstStyle/>
          <a:p>
            <a:pPr eaLnBrk="0" hangingPunct="0"/>
            <a:r>
              <a:rPr lang="en-US"/>
              <a:t>8KB DMA transfers</a:t>
            </a:r>
            <a:endParaRPr lang="el-GR"/>
          </a:p>
        </p:txBody>
      </p:sp>
      <p:sp>
        <p:nvSpPr>
          <p:cNvPr id="9" name="Slide Number Placeholder 8"/>
          <p:cNvSpPr>
            <a:spLocks noGrp="1"/>
          </p:cNvSpPr>
          <p:nvPr>
            <p:ph type="sldNum" sz="quarter" idx="11"/>
          </p:nvPr>
        </p:nvSpPr>
        <p:spPr/>
        <p:txBody>
          <a:bodyPr/>
          <a:lstStyle/>
          <a:p>
            <a:fld id="{47187905-9C84-4ADF-B872-3A8381EE4416}" type="slidenum">
              <a:rPr lang="el-GR" smtClean="0"/>
              <a:pPr/>
              <a:t>38</a:t>
            </a:fld>
            <a:endParaRPr lang="el-GR"/>
          </a:p>
        </p:txBody>
      </p:sp>
      <p:sp>
        <p:nvSpPr>
          <p:cNvPr id="10" name="Footer Placeholder 9"/>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IOP348 Micro-benchmarks</a:t>
            </a:r>
            <a:endParaRPr lang="en-US" dirty="0"/>
          </a:p>
        </p:txBody>
      </p:sp>
      <p:graphicFrame>
        <p:nvGraphicFramePr>
          <p:cNvPr id="6" name="Content Placeholder 5"/>
          <p:cNvGraphicFramePr>
            <a:graphicFrameLocks noGrp="1"/>
          </p:cNvGraphicFramePr>
          <p:nvPr>
            <p:ph sz="quarter" idx="4294967295"/>
          </p:nvPr>
        </p:nvGraphicFramePr>
        <p:xfrm>
          <a:off x="357158" y="1357298"/>
          <a:ext cx="8458203" cy="3235960"/>
        </p:xfrm>
        <a:graphic>
          <a:graphicData uri="http://schemas.openxmlformats.org/drawingml/2006/table">
            <a:tbl>
              <a:tblPr firstRow="1" bandRow="1">
                <a:effectLst>
                  <a:outerShdw blurRad="50800" dist="50800" dir="5400000" algn="ctr" rotWithShape="0">
                    <a:schemeClr val="bg1"/>
                  </a:outerShdw>
                </a:effectLst>
                <a:tableStyleId>{5C22544A-7EE6-4342-B048-85BDC9FD1C3A}</a:tableStyleId>
              </a:tblPr>
              <a:tblGrid>
                <a:gridCol w="4229101"/>
                <a:gridCol w="2114551"/>
                <a:gridCol w="2114551"/>
              </a:tblGrid>
              <a:tr h="370840">
                <a:tc>
                  <a:txBody>
                    <a:bodyPr/>
                    <a:lstStyle/>
                    <a:p>
                      <a:r>
                        <a:rPr lang="en-US" b="0" dirty="0" smtClean="0">
                          <a:solidFill>
                            <a:schemeClr val="tx1"/>
                          </a:solidFill>
                        </a:rPr>
                        <a:t>IOP348 clock cycle</a:t>
                      </a:r>
                      <a:endParaRPr lang="en-US" b="0" dirty="0">
                        <a:solidFill>
                          <a:schemeClr val="tx1"/>
                        </a:solidFill>
                      </a:endParaRPr>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r>
                        <a:rPr lang="en-US" b="0" dirty="0" smtClean="0">
                          <a:solidFill>
                            <a:schemeClr val="tx1"/>
                          </a:solidFill>
                        </a:rPr>
                        <a:t>0.833 </a:t>
                      </a:r>
                      <a:r>
                        <a:rPr lang="en-US" b="0" dirty="0" err="1" smtClean="0">
                          <a:solidFill>
                            <a:schemeClr val="tx1"/>
                          </a:solidFill>
                        </a:rPr>
                        <a:t>nsec</a:t>
                      </a:r>
                      <a:r>
                        <a:rPr lang="en-US" b="0" dirty="0" smtClean="0">
                          <a:solidFill>
                            <a:schemeClr val="tx1"/>
                          </a:solidFill>
                        </a:rPr>
                        <a:t> (1.2 GHz)</a:t>
                      </a:r>
                      <a:endParaRPr lang="en-US" b="0" dirty="0">
                        <a:solidFill>
                          <a:schemeClr val="tx1"/>
                        </a:solidFill>
                      </a:endParaRPr>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r>
              <a:tr h="370840">
                <a:tc>
                  <a:txBody>
                    <a:bodyPr/>
                    <a:lstStyle/>
                    <a:p>
                      <a:pPr marL="0" marR="0" indent="0" algn="l" defTabSz="457153"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Interrupt</a:t>
                      </a:r>
                      <a:r>
                        <a:rPr lang="en-US" baseline="0" dirty="0" smtClean="0">
                          <a:solidFill>
                            <a:schemeClr val="tx1"/>
                          </a:solidFill>
                        </a:rPr>
                        <a:t> delay, CTX SW</a:t>
                      </a:r>
                      <a:endParaRPr lang="en-US" dirty="0" smtClean="0">
                        <a:solidFill>
                          <a:schemeClr val="tx1"/>
                        </a:solidFill>
                      </a:endParaRPr>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837 </a:t>
                      </a:r>
                      <a:r>
                        <a:rPr lang="en-US" dirty="0" err="1" smtClean="0">
                          <a:solidFill>
                            <a:schemeClr val="tx1"/>
                          </a:solidFill>
                        </a:rPr>
                        <a:t>nsec</a:t>
                      </a:r>
                      <a:endParaRPr lang="en-US" dirty="0">
                        <a:solidFill>
                          <a:schemeClr val="tx1"/>
                        </a:solidFill>
                      </a:endParaRPr>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solidFill>
                            <a:schemeClr val="tx1"/>
                          </a:solidFill>
                        </a:rPr>
                        <a:t>1004.8 cycles</a:t>
                      </a:r>
                      <a:endParaRPr lang="en-US" dirty="0">
                        <a:solidFill>
                          <a:schemeClr val="tx1"/>
                        </a:solidFill>
                      </a:endParaRPr>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Memory store</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99 </a:t>
                      </a:r>
                      <a:r>
                        <a:rPr lang="en-US" dirty="0" err="1" smtClean="0"/>
                        <a:t>nsec</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118.8 cycles</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Local-bus store</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30 </a:t>
                      </a:r>
                      <a:r>
                        <a:rPr lang="en-US" dirty="0" err="1" smtClean="0"/>
                        <a:t>nsec</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36</a:t>
                      </a:r>
                      <a:r>
                        <a:rPr lang="en-US" baseline="0" dirty="0" smtClean="0"/>
                        <a:t> </a:t>
                      </a:r>
                      <a:r>
                        <a:rPr lang="en-US" dirty="0" smtClean="0"/>
                        <a:t>cycles</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Outbound</a:t>
                      </a:r>
                      <a:r>
                        <a:rPr lang="en-US" baseline="0" dirty="0" smtClean="0"/>
                        <a:t> store (PIO write, to host) </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114 </a:t>
                      </a:r>
                      <a:r>
                        <a:rPr lang="en-US" dirty="0" err="1" smtClean="0"/>
                        <a:t>nsec</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136.8 cycles</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Outbound load (PIO read, from host)</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674 </a:t>
                      </a:r>
                      <a:r>
                        <a:rPr lang="en-US" dirty="0" err="1" smtClean="0"/>
                        <a:t>nsec</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809.1 cycles</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Outbound load with</a:t>
                      </a:r>
                      <a:r>
                        <a:rPr lang="en-US" baseline="0" dirty="0" smtClean="0"/>
                        <a:t> DMA transfers </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solidFill>
                            <a:srgbClr val="FF0000"/>
                          </a:solidFill>
                        </a:rPr>
                        <a:t>3390 ns </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solidFill>
                            <a:srgbClr val="FF0000"/>
                          </a:solidFill>
                        </a:rPr>
                        <a:t>4069.6 cycles</a:t>
                      </a:r>
                      <a:endParaRPr lang="en-US" b="1" dirty="0">
                        <a:solidFill>
                          <a:srgbClr val="FF0000"/>
                        </a:solidFill>
                      </a:endParaRPr>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0" marR="0" indent="0" algn="l" defTabSz="457153" rtl="0" eaLnBrk="1" fontAlgn="auto" latinLnBrk="0" hangingPunct="1">
                        <a:lnSpc>
                          <a:spcPct val="100000"/>
                        </a:lnSpc>
                        <a:spcBef>
                          <a:spcPts val="0"/>
                        </a:spcBef>
                        <a:spcAft>
                          <a:spcPts val="0"/>
                        </a:spcAft>
                        <a:buClrTx/>
                        <a:buSzTx/>
                        <a:buFontTx/>
                        <a:buNone/>
                        <a:tabLst/>
                        <a:defRPr/>
                      </a:pPr>
                      <a:r>
                        <a:rPr lang="en-US" dirty="0" smtClean="0"/>
                        <a:t>Outbound load with</a:t>
                      </a:r>
                      <a:r>
                        <a:rPr lang="en-US" baseline="0" dirty="0" smtClean="0"/>
                        <a:t> DMA transfers and inbound PIO-Writes from host </a:t>
                      </a:r>
                      <a:endParaRPr lang="en-US" dirty="0" smtClean="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solidFill>
                            <a:srgbClr val="FF0000"/>
                          </a:solidFill>
                        </a:rPr>
                        <a:t>5970 ns </a:t>
                      </a:r>
                      <a:endParaRPr lang="en-US" dirty="0"/>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smtClean="0">
                          <a:solidFill>
                            <a:srgbClr val="FF0000"/>
                          </a:solidFill>
                        </a:rPr>
                        <a:t>7166.8 cycles</a:t>
                      </a:r>
                      <a:endParaRPr lang="en-US" b="1" dirty="0">
                        <a:solidFill>
                          <a:srgbClr val="FF0000"/>
                        </a:solidFill>
                      </a:endParaRPr>
                    </a:p>
                  </a:txBody>
                  <a:tcPr marL="88920" marR="889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4114800" y="5791200"/>
            <a:ext cx="914400" cy="914400"/>
          </a:xfrm>
          <a:prstGeom prst="rect">
            <a:avLst/>
          </a:prstGeom>
          <a:noFill/>
          <a:ln>
            <a:noFill/>
          </a:ln>
        </p:spPr>
        <p:txBody>
          <a:bodyPr vert="horz" wrap="none" lIns="91440" tIns="45720" rtlCol="0">
            <a:normAutofit/>
          </a:bodyPr>
          <a:lstStyle/>
          <a:p>
            <a:pPr marL="514350" marR="0" indent="-514350" algn="l" defTabSz="914400" rtl="0" eaLnBrk="1" fontAlgn="auto" latinLnBrk="0" hangingPunct="1">
              <a:lnSpc>
                <a:spcPct val="100000"/>
              </a:lnSpc>
              <a:spcBef>
                <a:spcPts val="580"/>
              </a:spcBef>
              <a:spcAft>
                <a:spcPts val="0"/>
              </a:spcAft>
              <a:buClr>
                <a:schemeClr val="accent1"/>
              </a:buClr>
              <a:buSzPct val="76000"/>
              <a:buFont typeface="Wingdings 3" pitchFamily="18" charset="2"/>
              <a:buChar char=""/>
              <a:tabLst/>
            </a:pPr>
            <a:endParaRPr lang="en-US" dirty="0" smtClean="0">
              <a:latin typeface="Calibri" pitchFamily="34" charset="0"/>
              <a:sym typeface="Wingdings" pitchFamily="2" charset="2"/>
            </a:endParaRPr>
          </a:p>
        </p:txBody>
      </p:sp>
      <p:sp>
        <p:nvSpPr>
          <p:cNvPr id="8" name="TextBox 7"/>
          <p:cNvSpPr txBox="1"/>
          <p:nvPr/>
        </p:nvSpPr>
        <p:spPr>
          <a:xfrm>
            <a:off x="2438400" y="5105400"/>
            <a:ext cx="4572000" cy="838200"/>
          </a:xfrm>
          <a:prstGeom prst="rect">
            <a:avLst/>
          </a:prstGeom>
          <a:noFill/>
          <a:ln w="25400">
            <a:solidFill>
              <a:srgbClr val="0033CC"/>
            </a:solidFill>
          </a:ln>
        </p:spPr>
        <p:txBody>
          <a:bodyPr vert="horz" wrap="none" lIns="91440" tIns="45720" rtlCol="0">
            <a:normAutofit/>
          </a:bodyPr>
          <a:lstStyle/>
          <a:p>
            <a:pPr marL="514350" marR="0" indent="-514350" algn="l" defTabSz="914400" rtl="0" eaLnBrk="1" fontAlgn="auto" latinLnBrk="0" hangingPunct="1">
              <a:lnSpc>
                <a:spcPct val="100000"/>
              </a:lnSpc>
              <a:spcBef>
                <a:spcPts val="580"/>
              </a:spcBef>
              <a:spcAft>
                <a:spcPts val="0"/>
              </a:spcAft>
              <a:buClr>
                <a:schemeClr val="accent1"/>
              </a:buClr>
              <a:buSzPct val="76000"/>
              <a:tabLst/>
            </a:pPr>
            <a:r>
              <a:rPr lang="en-US" dirty="0" smtClean="0">
                <a:latin typeface="Calibri" pitchFamily="34" charset="0"/>
                <a:sym typeface="Wingdings" pitchFamily="2" charset="2"/>
              </a:rPr>
              <a:t>Host clock cycle: 0.5 </a:t>
            </a:r>
            <a:r>
              <a:rPr lang="en-US" dirty="0" err="1" smtClean="0">
                <a:latin typeface="Calibri" pitchFamily="34" charset="0"/>
                <a:sym typeface="Wingdings" pitchFamily="2" charset="2"/>
              </a:rPr>
              <a:t>nsec</a:t>
            </a:r>
            <a:r>
              <a:rPr lang="en-US" dirty="0" smtClean="0">
                <a:latin typeface="Calibri" pitchFamily="34" charset="0"/>
                <a:sym typeface="Wingdings" pitchFamily="2" charset="2"/>
              </a:rPr>
              <a:t> (2.0 GHz)</a:t>
            </a:r>
          </a:p>
          <a:p>
            <a:pPr marL="514350" indent="-514350" fontAlgn="auto">
              <a:spcBef>
                <a:spcPts val="580"/>
              </a:spcBef>
              <a:spcAft>
                <a:spcPts val="0"/>
              </a:spcAft>
              <a:buClr>
                <a:schemeClr val="accent1"/>
              </a:buClr>
              <a:buSzPct val="76000"/>
            </a:pPr>
            <a:r>
              <a:rPr lang="en-US" b="1" dirty="0" smtClean="0">
                <a:latin typeface="Calibri" pitchFamily="34" charset="0"/>
                <a:sym typeface="Wingdings" pitchFamily="2" charset="2"/>
              </a:rPr>
              <a:t>Host –initiated PIO write: 100 </a:t>
            </a:r>
            <a:r>
              <a:rPr lang="en-US" b="1" dirty="0" err="1" smtClean="0">
                <a:latin typeface="Calibri" pitchFamily="34" charset="0"/>
                <a:sym typeface="Wingdings" pitchFamily="2" charset="2"/>
              </a:rPr>
              <a:t>nsec</a:t>
            </a:r>
            <a:r>
              <a:rPr lang="en-US" b="1" dirty="0" smtClean="0">
                <a:latin typeface="Calibri" pitchFamily="34" charset="0"/>
                <a:sym typeface="Wingdings" pitchFamily="2" charset="2"/>
              </a:rPr>
              <a:t> (200 cycles)</a:t>
            </a:r>
          </a:p>
          <a:p>
            <a:pPr marL="514350" marR="0" indent="-514350" algn="l" defTabSz="914400" rtl="0" eaLnBrk="1" fontAlgn="auto" latinLnBrk="0" hangingPunct="1">
              <a:lnSpc>
                <a:spcPct val="100000"/>
              </a:lnSpc>
              <a:spcBef>
                <a:spcPts val="580"/>
              </a:spcBef>
              <a:spcAft>
                <a:spcPts val="0"/>
              </a:spcAft>
              <a:buClr>
                <a:schemeClr val="accent1"/>
              </a:buClr>
              <a:buSzPct val="76000"/>
              <a:tabLst/>
            </a:pPr>
            <a:endParaRPr lang="en-US" dirty="0" smtClean="0">
              <a:latin typeface="Calibri" pitchFamily="34" charset="0"/>
              <a:sym typeface="Wingdings" pitchFamily="2" charset="2"/>
            </a:endParaRPr>
          </a:p>
          <a:p>
            <a:pPr marL="514350" marR="0" indent="-514350" algn="l" defTabSz="914400" rtl="0" eaLnBrk="1" fontAlgn="auto" latinLnBrk="0" hangingPunct="1">
              <a:lnSpc>
                <a:spcPct val="100000"/>
              </a:lnSpc>
              <a:spcBef>
                <a:spcPts val="580"/>
              </a:spcBef>
              <a:spcAft>
                <a:spcPts val="0"/>
              </a:spcAft>
              <a:buClr>
                <a:schemeClr val="accent1"/>
              </a:buClr>
              <a:buSzPct val="76000"/>
              <a:tabLst/>
            </a:pPr>
            <a:endParaRPr lang="en-US" dirty="0" smtClean="0">
              <a:latin typeface="Calibri" pitchFamily="34" charset="0"/>
              <a:sym typeface="Wingdings" pitchFamily="2" charset="2"/>
            </a:endParaRPr>
          </a:p>
        </p:txBody>
      </p:sp>
      <p:sp>
        <p:nvSpPr>
          <p:cNvPr id="11" name="Slide Number Placeholder 10"/>
          <p:cNvSpPr>
            <a:spLocks noGrp="1"/>
          </p:cNvSpPr>
          <p:nvPr>
            <p:ph type="sldNum" sz="quarter" idx="11"/>
          </p:nvPr>
        </p:nvSpPr>
        <p:spPr/>
        <p:txBody>
          <a:bodyPr/>
          <a:lstStyle/>
          <a:p>
            <a:fld id="{47187905-9C84-4ADF-B872-3A8381EE4416}" type="slidenum">
              <a:rPr lang="el-GR" smtClean="0"/>
              <a:pPr/>
              <a:t>39</a:t>
            </a:fld>
            <a:endParaRPr lang="el-GR"/>
          </a:p>
        </p:txBody>
      </p:sp>
      <p:sp>
        <p:nvSpPr>
          <p:cNvPr id="12" name="Footer Placeholder 11"/>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Approach: Data Protection </a:t>
            </a:r>
            <a:r>
              <a:rPr lang="en-US" smtClean="0"/>
              <a:t>in the Controller</a:t>
            </a:r>
            <a:endParaRPr lang="en-US" dirty="0"/>
          </a:p>
        </p:txBody>
      </p:sp>
      <p:sp>
        <p:nvSpPr>
          <p:cNvPr id="3" name="Content Placeholder 2"/>
          <p:cNvSpPr>
            <a:spLocks noGrp="1"/>
          </p:cNvSpPr>
          <p:nvPr>
            <p:ph sz="quarter" idx="1"/>
          </p:nvPr>
        </p:nvSpPr>
        <p:spPr>
          <a:xfrm>
            <a:off x="457200" y="1143000"/>
            <a:ext cx="8458200" cy="5048250"/>
          </a:xfrm>
        </p:spPr>
        <p:txBody>
          <a:bodyPr>
            <a:normAutofit lnSpcReduction="10000"/>
          </a:bodyPr>
          <a:lstStyle/>
          <a:p>
            <a:r>
              <a:rPr lang="en-US" dirty="0" smtClean="0"/>
              <a:t>(1) Use persistent checksums for error detection</a:t>
            </a:r>
          </a:p>
          <a:p>
            <a:pPr lvl="1"/>
            <a:r>
              <a:rPr lang="en-US" dirty="0" smtClean="0"/>
              <a:t>If error is recovered use second copy of mirror for recovery</a:t>
            </a:r>
          </a:p>
          <a:p>
            <a:r>
              <a:rPr lang="en-US" dirty="0" smtClean="0"/>
              <a:t>(2) Use versioning for dealing with human errors</a:t>
            </a:r>
          </a:p>
          <a:p>
            <a:pPr lvl="1"/>
            <a:r>
              <a:rPr lang="en-US" dirty="0" smtClean="0"/>
              <a:t>After failure, revert to previous version</a:t>
            </a:r>
          </a:p>
          <a:p>
            <a:r>
              <a:rPr lang="en-US" dirty="0" smtClean="0"/>
              <a:t>Perform both techniques transparently to</a:t>
            </a:r>
          </a:p>
          <a:p>
            <a:pPr lvl="1"/>
            <a:r>
              <a:rPr lang="en-US" dirty="0" smtClean="0"/>
              <a:t>(a) Devices: can use any type of (low-cost) devices</a:t>
            </a:r>
          </a:p>
          <a:p>
            <a:pPr lvl="1"/>
            <a:r>
              <a:rPr lang="en-US" dirty="0" smtClean="0"/>
              <a:t>(b) File-system and host OS (only a “thin” driver is needed)</a:t>
            </a:r>
          </a:p>
          <a:p>
            <a:r>
              <a:rPr lang="en-US" dirty="0" smtClean="0"/>
              <a:t>Potential for high-rate I/O</a:t>
            </a:r>
          </a:p>
          <a:p>
            <a:pPr lvl="1"/>
            <a:r>
              <a:rPr lang="en-US" dirty="0" smtClean="0"/>
              <a:t>Make use of specialized data-path &amp; hardware resources</a:t>
            </a:r>
          </a:p>
          <a:p>
            <a:pPr lvl="1"/>
            <a:r>
              <a:rPr lang="en-US" dirty="0" smtClean="0"/>
              <a:t>Perform (some) computations on data while they are on transit  </a:t>
            </a:r>
          </a:p>
          <a:p>
            <a:r>
              <a:rPr lang="en-US" dirty="0" smtClean="0"/>
              <a:t>Offloading work from Host CPUs, making use of specialized data-path in the controller</a:t>
            </a:r>
          </a:p>
          <a:p>
            <a:endParaRPr lang="en-US" dirty="0" smtClean="0"/>
          </a:p>
          <a:p>
            <a:endParaRPr lang="en-US" dirty="0"/>
          </a:p>
        </p:txBody>
      </p:sp>
      <p:sp>
        <p:nvSpPr>
          <p:cNvPr id="5" name="Slide Number Placeholder 4"/>
          <p:cNvSpPr>
            <a:spLocks noGrp="1"/>
          </p:cNvSpPr>
          <p:nvPr>
            <p:ph type="sldNum" sz="quarter" idx="11"/>
          </p:nvPr>
        </p:nvSpPr>
        <p:spPr/>
        <p:txBody>
          <a:bodyPr/>
          <a:lstStyle/>
          <a:p>
            <a:fld id="{47187905-9C84-4ADF-B872-3A8381EE4416}" type="slidenum">
              <a:rPr lang="el-GR" smtClean="0"/>
              <a:pPr/>
              <a:t>4</a:t>
            </a:fld>
            <a:endParaRPr lang="el-GR" dirty="0"/>
          </a:p>
        </p:txBody>
      </p:sp>
      <p:sp>
        <p:nvSpPr>
          <p:cNvPr id="6" name="Footer Placeholder 5"/>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8" name="Rectangle 4"/>
          <p:cNvSpPr>
            <a:spLocks noGrp="1" noChangeArrowheads="1"/>
          </p:cNvSpPr>
          <p:nvPr>
            <p:ph type="title"/>
          </p:nvPr>
        </p:nvSpPr>
        <p:spPr/>
        <p:txBody>
          <a:bodyPr/>
          <a:lstStyle/>
          <a:p>
            <a:r>
              <a:rPr lang="en-US" smtClean="0"/>
              <a:t>Impact of Linux Scheduling Policy</a:t>
            </a:r>
            <a:endParaRPr lang="en-US" dirty="0" smtClean="0"/>
          </a:p>
        </p:txBody>
      </p:sp>
      <p:graphicFrame>
        <p:nvGraphicFramePr>
          <p:cNvPr id="432136" name="Object 8"/>
          <p:cNvGraphicFramePr>
            <a:graphicFrameLocks noChangeAspect="1"/>
          </p:cNvGraphicFramePr>
          <p:nvPr/>
        </p:nvGraphicFramePr>
        <p:xfrm>
          <a:off x="609600" y="1219200"/>
          <a:ext cx="7315200" cy="5029200"/>
        </p:xfrm>
        <a:graphic>
          <a:graphicData uri="http://schemas.openxmlformats.org/presentationml/2006/ole">
            <p:oleObj spid="_x0000_s4098" name="Chart" r:id="rId4" imgW="6591300" imgH="5524500" progId="Excel.Sheet.8">
              <p:embed/>
            </p:oleObj>
          </a:graphicData>
        </a:graphic>
      </p:graphicFrame>
      <p:sp>
        <p:nvSpPr>
          <p:cNvPr id="432140" name="Text Box 9"/>
          <p:cNvSpPr txBox="1">
            <a:spLocks noChangeArrowheads="1"/>
          </p:cNvSpPr>
          <p:nvPr/>
        </p:nvSpPr>
        <p:spPr bwMode="auto">
          <a:xfrm>
            <a:off x="5715000" y="1295400"/>
            <a:ext cx="2876550" cy="425450"/>
          </a:xfrm>
          <a:prstGeom prst="rect">
            <a:avLst/>
          </a:prstGeom>
          <a:noFill/>
          <a:ln w="28575">
            <a:solidFill>
              <a:schemeClr val="accent1"/>
            </a:solidFill>
            <a:prstDash val="dash"/>
            <a:miter lim="800000"/>
            <a:headEnd/>
            <a:tailEnd/>
          </a:ln>
        </p:spPr>
        <p:txBody>
          <a:bodyPr wrap="none">
            <a:spAutoFit/>
          </a:bodyPr>
          <a:lstStyle/>
          <a:p>
            <a:r>
              <a:rPr lang="en-US" sz="2000"/>
              <a:t>[ with PIO completions ]</a:t>
            </a:r>
          </a:p>
        </p:txBody>
      </p:sp>
      <p:sp>
        <p:nvSpPr>
          <p:cNvPr id="9" name="Slide Number Placeholder 8"/>
          <p:cNvSpPr>
            <a:spLocks noGrp="1"/>
          </p:cNvSpPr>
          <p:nvPr>
            <p:ph type="sldNum" sz="quarter" idx="11"/>
          </p:nvPr>
        </p:nvSpPr>
        <p:spPr/>
        <p:txBody>
          <a:bodyPr/>
          <a:lstStyle/>
          <a:p>
            <a:fld id="{47187905-9C84-4ADF-B872-3A8381EE4416}" type="slidenum">
              <a:rPr lang="el-GR" smtClean="0"/>
              <a:pPr/>
              <a:t>40</a:t>
            </a:fld>
            <a:endParaRPr lang="el-GR"/>
          </a:p>
        </p:txBody>
      </p:sp>
      <p:sp>
        <p:nvSpPr>
          <p:cNvPr id="10" name="Footer Placeholder 9"/>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462390C-A521-423D-AF04-74D4C6FA7A81}" type="slidenum">
              <a:rPr lang="el-GR" sz="1400"/>
              <a:pPr algn="r"/>
              <a:t>41</a:t>
            </a:fld>
            <a:endParaRPr lang="el-GR" sz="1400"/>
          </a:p>
        </p:txBody>
      </p:sp>
      <p:sp>
        <p:nvSpPr>
          <p:cNvPr id="67587" name="Rectangle 2"/>
          <p:cNvSpPr>
            <a:spLocks noGrp="1" noChangeArrowheads="1"/>
          </p:cNvSpPr>
          <p:nvPr>
            <p:ph type="title" idx="4294967295"/>
          </p:nvPr>
        </p:nvSpPr>
        <p:spPr/>
        <p:txBody>
          <a:bodyPr/>
          <a:lstStyle/>
          <a:p>
            <a:pPr eaLnBrk="1" hangingPunct="1"/>
            <a:r>
              <a:rPr lang="en-US" smtClean="0"/>
              <a:t>I/O Workloads</a:t>
            </a:r>
            <a:endParaRPr lang="el-GR" smtClean="0"/>
          </a:p>
        </p:txBody>
      </p:sp>
      <p:sp>
        <p:nvSpPr>
          <p:cNvPr id="67588" name="Rectangle 3"/>
          <p:cNvSpPr>
            <a:spLocks noGrp="1" noChangeArrowheads="1"/>
          </p:cNvSpPr>
          <p:nvPr>
            <p:ph type="body" idx="4294967295"/>
          </p:nvPr>
        </p:nvSpPr>
        <p:spPr>
          <a:xfrm>
            <a:off x="457200" y="1142999"/>
            <a:ext cx="8458200" cy="5140325"/>
          </a:xfrm>
        </p:spPr>
        <p:txBody>
          <a:bodyPr>
            <a:normAutofit fontScale="92500" lnSpcReduction="20000"/>
          </a:bodyPr>
          <a:lstStyle/>
          <a:p>
            <a:pPr eaLnBrk="1" hangingPunct="1">
              <a:lnSpc>
                <a:spcPct val="80000"/>
              </a:lnSpc>
            </a:pPr>
            <a:r>
              <a:rPr lang="en-US" sz="3000" dirty="0" err="1" smtClean="0"/>
              <a:t>IOmeter</a:t>
            </a:r>
            <a:r>
              <a:rPr lang="en-US" sz="3000" dirty="0" smtClean="0"/>
              <a:t> patterns:</a:t>
            </a:r>
          </a:p>
          <a:p>
            <a:pPr lvl="1" eaLnBrk="1" hangingPunct="1">
              <a:lnSpc>
                <a:spcPct val="80000"/>
              </a:lnSpc>
            </a:pPr>
            <a:r>
              <a:rPr lang="en-US" sz="3000" b="1" dirty="0" smtClean="0"/>
              <a:t>RS</a:t>
            </a:r>
            <a:r>
              <a:rPr lang="en-US" sz="3000" dirty="0" smtClean="0"/>
              <a:t>, </a:t>
            </a:r>
            <a:r>
              <a:rPr lang="en-US" sz="3000" b="1" dirty="0" smtClean="0"/>
              <a:t>WS</a:t>
            </a:r>
          </a:p>
          <a:p>
            <a:pPr lvl="2" eaLnBrk="1" hangingPunct="1">
              <a:lnSpc>
                <a:spcPct val="80000"/>
              </a:lnSpc>
            </a:pPr>
            <a:r>
              <a:rPr lang="en-US" sz="2600" dirty="0" smtClean="0"/>
              <a:t>64KB sequential read/write stream</a:t>
            </a:r>
          </a:p>
          <a:p>
            <a:pPr lvl="1" eaLnBrk="1" hangingPunct="1">
              <a:lnSpc>
                <a:spcPct val="80000"/>
              </a:lnSpc>
            </a:pPr>
            <a:r>
              <a:rPr lang="en-US" sz="3000" b="1" dirty="0" smtClean="0"/>
              <a:t>OLTP</a:t>
            </a:r>
            <a:r>
              <a:rPr lang="en-US" sz="3000" dirty="0" smtClean="0"/>
              <a:t> (4KB)</a:t>
            </a:r>
          </a:p>
          <a:p>
            <a:pPr lvl="2" eaLnBrk="1" hangingPunct="1">
              <a:lnSpc>
                <a:spcPct val="80000"/>
              </a:lnSpc>
            </a:pPr>
            <a:r>
              <a:rPr lang="en-US" sz="2600" dirty="0" smtClean="0"/>
              <a:t>random 4KB I/O (33% writes)</a:t>
            </a:r>
          </a:p>
          <a:p>
            <a:pPr lvl="1" eaLnBrk="1" hangingPunct="1">
              <a:lnSpc>
                <a:spcPct val="80000"/>
              </a:lnSpc>
            </a:pPr>
            <a:r>
              <a:rPr lang="en-US" sz="3000" b="1" dirty="0" smtClean="0"/>
              <a:t>FS</a:t>
            </a:r>
          </a:p>
          <a:p>
            <a:pPr lvl="2" eaLnBrk="1" hangingPunct="1">
              <a:lnSpc>
                <a:spcPct val="80000"/>
              </a:lnSpc>
            </a:pPr>
            <a:r>
              <a:rPr lang="en-US" sz="2600" dirty="0" smtClean="0"/>
              <a:t>file-server (random, misc. sizes, 20% writes)</a:t>
            </a:r>
          </a:p>
          <a:p>
            <a:pPr lvl="3" eaLnBrk="1" hangingPunct="1">
              <a:lnSpc>
                <a:spcPct val="80000"/>
              </a:lnSpc>
            </a:pPr>
            <a:r>
              <a:rPr lang="en-US" sz="2200" dirty="0" smtClean="0"/>
              <a:t>80% 4KB, 2% 8KB, 4% 16KB, 4% 32KB, 10% 64KB</a:t>
            </a:r>
          </a:p>
          <a:p>
            <a:pPr lvl="1" eaLnBrk="1" hangingPunct="1">
              <a:lnSpc>
                <a:spcPct val="80000"/>
              </a:lnSpc>
            </a:pPr>
            <a:r>
              <a:rPr lang="en-US" sz="3000" b="1" dirty="0" smtClean="0"/>
              <a:t>WEB</a:t>
            </a:r>
          </a:p>
          <a:p>
            <a:pPr lvl="2" eaLnBrk="1" hangingPunct="1">
              <a:lnSpc>
                <a:spcPct val="80000"/>
              </a:lnSpc>
            </a:pPr>
            <a:r>
              <a:rPr lang="en-US" sz="2600" dirty="0" smtClean="0"/>
              <a:t>web-server (random, misc. sizes, 100% reads)</a:t>
            </a:r>
          </a:p>
          <a:p>
            <a:pPr lvl="3" eaLnBrk="1" hangingPunct="1">
              <a:lnSpc>
                <a:spcPct val="80000"/>
              </a:lnSpc>
            </a:pPr>
            <a:r>
              <a:rPr lang="en-US" sz="2200" dirty="0" smtClean="0"/>
              <a:t>68% 4KB, 15% 8KB,  2% 16KB,  6% 32KB, 7% 64KB,  1% 128KB, 1% 512KB</a:t>
            </a:r>
          </a:p>
          <a:p>
            <a:pPr eaLnBrk="1" hangingPunct="1">
              <a:lnSpc>
                <a:spcPct val="80000"/>
              </a:lnSpc>
            </a:pPr>
            <a:r>
              <a:rPr lang="en-US" sz="3000" dirty="0" smtClean="0"/>
              <a:t>Database workload:</a:t>
            </a:r>
          </a:p>
          <a:p>
            <a:pPr lvl="1" eaLnBrk="1" hangingPunct="1">
              <a:lnSpc>
                <a:spcPct val="80000"/>
              </a:lnSpc>
            </a:pPr>
            <a:r>
              <a:rPr lang="en-US" sz="2600" b="1" dirty="0" smtClean="0"/>
              <a:t>TPC-H</a:t>
            </a:r>
          </a:p>
          <a:p>
            <a:pPr lvl="2" eaLnBrk="1" hangingPunct="1">
              <a:lnSpc>
                <a:spcPct val="80000"/>
              </a:lnSpc>
            </a:pPr>
            <a:r>
              <a:rPr lang="en-US" sz="2200" dirty="0" smtClean="0"/>
              <a:t>(4GB dataset, 10 queries)</a:t>
            </a:r>
          </a:p>
          <a:p>
            <a:pPr eaLnBrk="1" hangingPunct="1">
              <a:lnSpc>
                <a:spcPct val="80000"/>
              </a:lnSpc>
            </a:pPr>
            <a:r>
              <a:rPr lang="en-US" sz="3000" dirty="0" smtClean="0"/>
              <a:t>Mail server workload:</a:t>
            </a:r>
          </a:p>
          <a:p>
            <a:pPr lvl="1" eaLnBrk="1" hangingPunct="1">
              <a:lnSpc>
                <a:spcPct val="80000"/>
              </a:lnSpc>
            </a:pPr>
            <a:r>
              <a:rPr lang="en-US" sz="2600" b="1" dirty="0" err="1" smtClean="0"/>
              <a:t>JetStress</a:t>
            </a:r>
            <a:r>
              <a:rPr lang="en-US" sz="2600" dirty="0" smtClean="0"/>
              <a:t> (1000 100MB mailboxes, 1.0 IOPS/</a:t>
            </a:r>
            <a:r>
              <a:rPr lang="en-US" sz="2600" dirty="0" err="1" smtClean="0"/>
              <a:t>mbox</a:t>
            </a:r>
            <a:r>
              <a:rPr lang="en-US" sz="2600" dirty="0" smtClean="0"/>
              <a:t>)</a:t>
            </a:r>
          </a:p>
          <a:p>
            <a:pPr lvl="2" eaLnBrk="1" hangingPunct="1">
              <a:lnSpc>
                <a:spcPct val="80000"/>
              </a:lnSpc>
            </a:pPr>
            <a:r>
              <a:rPr lang="en-US" sz="2200" dirty="0" smtClean="0"/>
              <a:t>25% insert, 10% delete, 50% replace, 15% read</a:t>
            </a:r>
            <a:endParaRPr lang="en-US" sz="1500" dirty="0" smtClean="0"/>
          </a:p>
          <a:p>
            <a:pPr eaLnBrk="1" hangingPunct="1">
              <a:lnSpc>
                <a:spcPct val="80000"/>
              </a:lnSpc>
            </a:pPr>
            <a:endParaRPr lang="en-US" sz="1800" dirty="0" smtClean="0"/>
          </a:p>
          <a:p>
            <a:pPr eaLnBrk="1" hangingPunct="1">
              <a:lnSpc>
                <a:spcPct val="80000"/>
              </a:lnSpc>
              <a:buFontTx/>
              <a:buNone/>
            </a:pPr>
            <a:endParaRPr lang="el-GR" sz="1400" dirty="0" smtClean="0"/>
          </a:p>
        </p:txBody>
      </p:sp>
      <p:sp>
        <p:nvSpPr>
          <p:cNvPr id="5" name="Slide Number Placeholder 4"/>
          <p:cNvSpPr>
            <a:spLocks noGrp="1"/>
          </p:cNvSpPr>
          <p:nvPr>
            <p:ph type="sldNum" sz="quarter" idx="11"/>
          </p:nvPr>
        </p:nvSpPr>
        <p:spPr/>
        <p:txBody>
          <a:bodyPr/>
          <a:lstStyle/>
          <a:p>
            <a:fld id="{47187905-9C84-4ADF-B872-3A8381EE4416}" type="slidenum">
              <a:rPr lang="el-GR" smtClean="0"/>
              <a:pPr/>
              <a:t>41</a:t>
            </a:fld>
            <a:endParaRPr lang="el-GR"/>
          </a:p>
        </p:txBody>
      </p:sp>
      <p:sp>
        <p:nvSpPr>
          <p:cNvPr id="6" name="Footer Placeholder 5"/>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smtClean="0"/>
              <a:t>Co-operating Contexts (simplified)</a:t>
            </a:r>
          </a:p>
        </p:txBody>
      </p:sp>
      <p:sp>
        <p:nvSpPr>
          <p:cNvPr id="434180" name="Oval 3"/>
          <p:cNvSpPr>
            <a:spLocks noChangeArrowheads="1"/>
          </p:cNvSpPr>
          <p:nvPr/>
        </p:nvSpPr>
        <p:spPr bwMode="auto">
          <a:xfrm>
            <a:off x="1828800" y="1298575"/>
            <a:ext cx="3429000" cy="1524000"/>
          </a:xfrm>
          <a:prstGeom prst="ellipse">
            <a:avLst/>
          </a:prstGeom>
          <a:solidFill>
            <a:schemeClr val="bg1"/>
          </a:solidFill>
          <a:ln w="25400">
            <a:solidFill>
              <a:schemeClr val="accent2"/>
            </a:solidFill>
            <a:round/>
            <a:headEnd/>
            <a:tailEnd/>
          </a:ln>
        </p:spPr>
        <p:txBody>
          <a:bodyPr wrap="none" anchor="ctr"/>
          <a:lstStyle/>
          <a:p>
            <a:pPr algn="ctr"/>
            <a:r>
              <a:rPr lang="en-US" b="1" u="sng" dirty="0">
                <a:solidFill>
                  <a:srgbClr val="CC0000"/>
                </a:solidFill>
              </a:rPr>
              <a:t>ISSUE</a:t>
            </a:r>
            <a:endParaRPr lang="en-US" b="1" dirty="0">
              <a:solidFill>
                <a:srgbClr val="CC0000"/>
              </a:solidFill>
            </a:endParaRPr>
          </a:p>
          <a:p>
            <a:pPr algn="ctr"/>
            <a:r>
              <a:rPr lang="en-US" sz="2000" dirty="0"/>
              <a:t>SCSI command pickup,</a:t>
            </a:r>
          </a:p>
          <a:p>
            <a:pPr algn="ctr"/>
            <a:r>
              <a:rPr lang="en-US" sz="2000" dirty="0"/>
              <a:t>SCSI control </a:t>
            </a:r>
            <a:r>
              <a:rPr lang="en-US" sz="2000" dirty="0" smtClean="0"/>
              <a:t>commands</a:t>
            </a:r>
          </a:p>
          <a:p>
            <a:pPr algn="ctr"/>
            <a:r>
              <a:rPr lang="en-US" sz="2000" dirty="0" smtClean="0"/>
              <a:t>SCSI completions</a:t>
            </a:r>
            <a:endParaRPr lang="en-US" sz="2000" dirty="0"/>
          </a:p>
          <a:p>
            <a:pPr algn="ctr"/>
            <a:r>
              <a:rPr lang="en-US" dirty="0"/>
              <a:t> </a:t>
            </a:r>
          </a:p>
        </p:txBody>
      </p:sp>
      <p:sp>
        <p:nvSpPr>
          <p:cNvPr id="434181" name="Oval 4"/>
          <p:cNvSpPr>
            <a:spLocks noChangeArrowheads="1"/>
          </p:cNvSpPr>
          <p:nvPr/>
        </p:nvSpPr>
        <p:spPr bwMode="auto">
          <a:xfrm>
            <a:off x="4572000" y="4498975"/>
            <a:ext cx="3124200" cy="1447800"/>
          </a:xfrm>
          <a:prstGeom prst="ellipse">
            <a:avLst/>
          </a:prstGeom>
          <a:solidFill>
            <a:schemeClr val="bg1"/>
          </a:solidFill>
          <a:ln w="25400">
            <a:solidFill>
              <a:schemeClr val="accent2"/>
            </a:solidFill>
            <a:round/>
            <a:headEnd/>
            <a:tailEnd/>
          </a:ln>
        </p:spPr>
        <p:txBody>
          <a:bodyPr wrap="none" anchor="ctr"/>
          <a:lstStyle/>
          <a:p>
            <a:pPr algn="ctr"/>
            <a:r>
              <a:rPr lang="en-US" b="1" u="sng">
                <a:solidFill>
                  <a:srgbClr val="CC0000"/>
                </a:solidFill>
              </a:rPr>
              <a:t>END_IO</a:t>
            </a:r>
            <a:endParaRPr lang="en-US" u="sng">
              <a:solidFill>
                <a:srgbClr val="CC0000"/>
              </a:solidFill>
            </a:endParaRPr>
          </a:p>
          <a:p>
            <a:pPr algn="ctr"/>
            <a:r>
              <a:rPr lang="en-US" sz="2000"/>
              <a:t>SCSI completion to Host</a:t>
            </a:r>
          </a:p>
        </p:txBody>
      </p:sp>
      <p:sp>
        <p:nvSpPr>
          <p:cNvPr id="434182" name="Oval 5"/>
          <p:cNvSpPr>
            <a:spLocks noChangeArrowheads="1"/>
          </p:cNvSpPr>
          <p:nvPr/>
        </p:nvSpPr>
        <p:spPr bwMode="auto">
          <a:xfrm>
            <a:off x="5638800" y="1679575"/>
            <a:ext cx="3276600" cy="1066800"/>
          </a:xfrm>
          <a:prstGeom prst="ellipse">
            <a:avLst/>
          </a:prstGeom>
          <a:solidFill>
            <a:schemeClr val="bg1"/>
          </a:solidFill>
          <a:ln w="25400">
            <a:solidFill>
              <a:schemeClr val="accent2"/>
            </a:solidFill>
            <a:prstDash val="dashDot"/>
            <a:round/>
            <a:headEnd/>
            <a:tailEnd/>
          </a:ln>
        </p:spPr>
        <p:txBody>
          <a:bodyPr wrap="none" anchor="ctr"/>
          <a:lstStyle/>
          <a:p>
            <a:pPr algn="ctr"/>
            <a:r>
              <a:rPr lang="en-US" b="1" u="sng">
                <a:solidFill>
                  <a:srgbClr val="CC0000"/>
                </a:solidFill>
              </a:rPr>
              <a:t>Pre-allocated Buffer Pools</a:t>
            </a:r>
          </a:p>
          <a:p>
            <a:pPr algn="ctr"/>
            <a:r>
              <a:rPr lang="en-US" b="1" u="sng">
                <a:solidFill>
                  <a:srgbClr val="CC0000"/>
                </a:solidFill>
              </a:rPr>
              <a:t>+ Lazy Deallocation</a:t>
            </a:r>
          </a:p>
        </p:txBody>
      </p:sp>
      <p:sp>
        <p:nvSpPr>
          <p:cNvPr id="434183" name="Line 6"/>
          <p:cNvSpPr>
            <a:spLocks noChangeShapeType="1"/>
          </p:cNvSpPr>
          <p:nvPr/>
        </p:nvSpPr>
        <p:spPr bwMode="auto">
          <a:xfrm flipH="1">
            <a:off x="1295400" y="3584575"/>
            <a:ext cx="228600" cy="762000"/>
          </a:xfrm>
          <a:prstGeom prst="line">
            <a:avLst/>
          </a:prstGeom>
          <a:noFill/>
          <a:ln w="38100">
            <a:solidFill>
              <a:schemeClr val="tx1"/>
            </a:solidFill>
            <a:round/>
            <a:headEnd/>
            <a:tailEnd type="stealth" w="med" len="med"/>
          </a:ln>
        </p:spPr>
        <p:txBody>
          <a:bodyPr/>
          <a:lstStyle/>
          <a:p>
            <a:endParaRPr lang="en-US"/>
          </a:p>
        </p:txBody>
      </p:sp>
      <p:sp>
        <p:nvSpPr>
          <p:cNvPr id="434186" name="Line 9"/>
          <p:cNvSpPr>
            <a:spLocks noChangeShapeType="1"/>
          </p:cNvSpPr>
          <p:nvPr/>
        </p:nvSpPr>
        <p:spPr bwMode="auto">
          <a:xfrm flipH="1" flipV="1">
            <a:off x="6400800" y="3584575"/>
            <a:ext cx="914400" cy="1143000"/>
          </a:xfrm>
          <a:prstGeom prst="line">
            <a:avLst/>
          </a:prstGeom>
          <a:noFill/>
          <a:ln w="38100">
            <a:solidFill>
              <a:schemeClr val="tx1"/>
            </a:solidFill>
            <a:round/>
            <a:headEnd/>
            <a:tailEnd type="stealth" w="med" len="med"/>
          </a:ln>
        </p:spPr>
        <p:txBody>
          <a:bodyPr/>
          <a:lstStyle/>
          <a:p>
            <a:endParaRPr lang="en-US"/>
          </a:p>
        </p:txBody>
      </p:sp>
      <p:sp>
        <p:nvSpPr>
          <p:cNvPr id="434187" name="Line 10"/>
          <p:cNvSpPr>
            <a:spLocks noChangeShapeType="1"/>
          </p:cNvSpPr>
          <p:nvPr/>
        </p:nvSpPr>
        <p:spPr bwMode="auto">
          <a:xfrm flipV="1">
            <a:off x="2971800" y="5184775"/>
            <a:ext cx="1524000" cy="0"/>
          </a:xfrm>
          <a:prstGeom prst="line">
            <a:avLst/>
          </a:prstGeom>
          <a:noFill/>
          <a:ln w="38100">
            <a:solidFill>
              <a:schemeClr val="tx1"/>
            </a:solidFill>
            <a:round/>
            <a:headEnd/>
            <a:tailEnd type="stealth" w="med" len="med"/>
          </a:ln>
        </p:spPr>
        <p:txBody>
          <a:bodyPr/>
          <a:lstStyle/>
          <a:p>
            <a:endParaRPr lang="en-US"/>
          </a:p>
        </p:txBody>
      </p:sp>
      <p:sp>
        <p:nvSpPr>
          <p:cNvPr id="434189" name="Oval 12"/>
          <p:cNvSpPr>
            <a:spLocks noChangeArrowheads="1"/>
          </p:cNvSpPr>
          <p:nvPr/>
        </p:nvSpPr>
        <p:spPr bwMode="auto">
          <a:xfrm>
            <a:off x="228600" y="4346575"/>
            <a:ext cx="2590800" cy="1752600"/>
          </a:xfrm>
          <a:prstGeom prst="ellipse">
            <a:avLst/>
          </a:prstGeom>
          <a:solidFill>
            <a:schemeClr val="bg1"/>
          </a:solidFill>
          <a:ln w="25400">
            <a:solidFill>
              <a:schemeClr val="accent2"/>
            </a:solidFill>
            <a:round/>
            <a:headEnd/>
            <a:tailEnd/>
          </a:ln>
        </p:spPr>
        <p:txBody>
          <a:bodyPr wrap="none" anchor="ctr"/>
          <a:lstStyle/>
          <a:p>
            <a:pPr algn="ctr"/>
            <a:r>
              <a:rPr lang="en-US" b="1" u="sng" dirty="0">
                <a:solidFill>
                  <a:srgbClr val="CC0000"/>
                </a:solidFill>
              </a:rPr>
              <a:t>BIO</a:t>
            </a:r>
            <a:endParaRPr lang="en-US" b="1" dirty="0"/>
          </a:p>
          <a:p>
            <a:pPr algn="ctr"/>
            <a:r>
              <a:rPr lang="en-US" sz="2000" dirty="0"/>
              <a:t>block-level I/O issue</a:t>
            </a:r>
          </a:p>
        </p:txBody>
      </p:sp>
      <p:sp>
        <p:nvSpPr>
          <p:cNvPr id="18" name="Oval 12"/>
          <p:cNvSpPr>
            <a:spLocks noChangeArrowheads="1"/>
          </p:cNvSpPr>
          <p:nvPr/>
        </p:nvSpPr>
        <p:spPr bwMode="auto">
          <a:xfrm>
            <a:off x="228600" y="2860675"/>
            <a:ext cx="2362200" cy="762000"/>
          </a:xfrm>
          <a:prstGeom prst="ellipse">
            <a:avLst/>
          </a:prstGeom>
          <a:solidFill>
            <a:schemeClr val="bg1"/>
          </a:solidFill>
          <a:ln w="25400">
            <a:solidFill>
              <a:schemeClr val="accent2"/>
            </a:solidFill>
            <a:round/>
            <a:headEnd/>
            <a:tailEnd/>
          </a:ln>
        </p:spPr>
        <p:txBody>
          <a:bodyPr wrap="none" anchor="ctr"/>
          <a:lstStyle/>
          <a:p>
            <a:pPr algn="ctr"/>
            <a:r>
              <a:rPr lang="en-US" b="1" u="sng" dirty="0" smtClean="0">
                <a:solidFill>
                  <a:srgbClr val="CC0000"/>
                </a:solidFill>
              </a:rPr>
              <a:t>Data for Writes</a:t>
            </a:r>
            <a:endParaRPr lang="en-US" b="1" dirty="0"/>
          </a:p>
          <a:p>
            <a:pPr algn="ctr"/>
            <a:r>
              <a:rPr lang="en-US" sz="2000" dirty="0" smtClean="0"/>
              <a:t>DMA from host</a:t>
            </a:r>
            <a:endParaRPr lang="en-US" sz="2000" dirty="0"/>
          </a:p>
        </p:txBody>
      </p:sp>
      <p:sp>
        <p:nvSpPr>
          <p:cNvPr id="20" name="Line 6"/>
          <p:cNvSpPr>
            <a:spLocks noChangeShapeType="1"/>
          </p:cNvSpPr>
          <p:nvPr/>
        </p:nvSpPr>
        <p:spPr bwMode="auto">
          <a:xfrm flipH="1">
            <a:off x="1676400" y="2212975"/>
            <a:ext cx="152400" cy="609600"/>
          </a:xfrm>
          <a:prstGeom prst="line">
            <a:avLst/>
          </a:prstGeom>
          <a:noFill/>
          <a:ln w="38100">
            <a:solidFill>
              <a:schemeClr val="tx1"/>
            </a:solidFill>
            <a:round/>
            <a:headEnd/>
            <a:tailEnd type="stealth" w="med" len="med"/>
          </a:ln>
        </p:spPr>
        <p:txBody>
          <a:bodyPr/>
          <a:lstStyle/>
          <a:p>
            <a:endParaRPr lang="en-US"/>
          </a:p>
        </p:txBody>
      </p:sp>
      <p:sp>
        <p:nvSpPr>
          <p:cNvPr id="21" name="Oval 12"/>
          <p:cNvSpPr>
            <a:spLocks noChangeArrowheads="1"/>
          </p:cNvSpPr>
          <p:nvPr/>
        </p:nvSpPr>
        <p:spPr bwMode="auto">
          <a:xfrm>
            <a:off x="4876800" y="2860675"/>
            <a:ext cx="2362200" cy="762000"/>
          </a:xfrm>
          <a:prstGeom prst="ellipse">
            <a:avLst/>
          </a:prstGeom>
          <a:solidFill>
            <a:schemeClr val="bg1"/>
          </a:solidFill>
          <a:ln w="25400">
            <a:solidFill>
              <a:schemeClr val="accent2"/>
            </a:solidFill>
            <a:round/>
            <a:headEnd/>
            <a:tailEnd/>
          </a:ln>
        </p:spPr>
        <p:txBody>
          <a:bodyPr wrap="none" anchor="ctr"/>
          <a:lstStyle/>
          <a:p>
            <a:pPr algn="ctr"/>
            <a:r>
              <a:rPr lang="en-US" b="1" u="sng" dirty="0" smtClean="0">
                <a:solidFill>
                  <a:srgbClr val="CC0000"/>
                </a:solidFill>
              </a:rPr>
              <a:t>Data for Reads</a:t>
            </a:r>
            <a:endParaRPr lang="en-US" b="1" dirty="0"/>
          </a:p>
          <a:p>
            <a:pPr algn="ctr"/>
            <a:r>
              <a:rPr lang="en-US" sz="2000" dirty="0" smtClean="0"/>
              <a:t>DMA to host</a:t>
            </a:r>
            <a:endParaRPr lang="en-US" sz="2000" dirty="0"/>
          </a:p>
        </p:txBody>
      </p:sp>
      <p:sp>
        <p:nvSpPr>
          <p:cNvPr id="22" name="Line 9"/>
          <p:cNvSpPr>
            <a:spLocks noChangeShapeType="1"/>
          </p:cNvSpPr>
          <p:nvPr/>
        </p:nvSpPr>
        <p:spPr bwMode="auto">
          <a:xfrm flipH="1" flipV="1">
            <a:off x="5105400" y="2365375"/>
            <a:ext cx="533400" cy="457200"/>
          </a:xfrm>
          <a:prstGeom prst="line">
            <a:avLst/>
          </a:prstGeom>
          <a:noFill/>
          <a:ln w="38100">
            <a:solidFill>
              <a:schemeClr val="tx1"/>
            </a:solidFill>
            <a:round/>
            <a:headEnd/>
            <a:tailEnd type="stealth" w="med" len="med"/>
          </a:ln>
        </p:spPr>
        <p:txBody>
          <a:bodyPr/>
          <a:lstStyle/>
          <a:p>
            <a:endParaRPr lang="en-US"/>
          </a:p>
        </p:txBody>
      </p:sp>
      <p:sp>
        <p:nvSpPr>
          <p:cNvPr id="23" name="Slide Number Placeholder 22"/>
          <p:cNvSpPr>
            <a:spLocks noGrp="1"/>
          </p:cNvSpPr>
          <p:nvPr>
            <p:ph type="sldNum" sz="quarter" idx="11"/>
          </p:nvPr>
        </p:nvSpPr>
        <p:spPr/>
        <p:txBody>
          <a:bodyPr/>
          <a:lstStyle/>
          <a:p>
            <a:fld id="{47187905-9C84-4ADF-B872-3A8381EE4416}" type="slidenum">
              <a:rPr lang="el-GR" smtClean="0"/>
              <a:pPr/>
              <a:t>42</a:t>
            </a:fld>
            <a:endParaRPr lang="el-GR"/>
          </a:p>
        </p:txBody>
      </p:sp>
      <p:sp>
        <p:nvSpPr>
          <p:cNvPr id="24" name="Footer Placeholder 23"/>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7" name="Rectangle 2"/>
          <p:cNvSpPr>
            <a:spLocks noGrp="1" noChangeArrowheads="1"/>
          </p:cNvSpPr>
          <p:nvPr>
            <p:ph type="title"/>
          </p:nvPr>
        </p:nvSpPr>
        <p:spPr/>
        <p:txBody>
          <a:bodyPr/>
          <a:lstStyle/>
          <a:p>
            <a:pPr eaLnBrk="1" hangingPunct="1"/>
            <a:r>
              <a:rPr lang="en-US" smtClean="0"/>
              <a:t>Application DMA Channel (ADMA)</a:t>
            </a:r>
          </a:p>
        </p:txBody>
      </p:sp>
      <p:sp>
        <p:nvSpPr>
          <p:cNvPr id="7" name="Content Placeholder 6"/>
          <p:cNvSpPr>
            <a:spLocks noGrp="1"/>
          </p:cNvSpPr>
          <p:nvPr>
            <p:ph sz="quarter" idx="1"/>
          </p:nvPr>
        </p:nvSpPr>
        <p:spPr>
          <a:xfrm>
            <a:off x="457200" y="1143000"/>
            <a:ext cx="8458200" cy="3505200"/>
          </a:xfrm>
        </p:spPr>
        <p:txBody>
          <a:bodyPr>
            <a:normAutofit fontScale="85000" lnSpcReduction="20000"/>
          </a:bodyPr>
          <a:lstStyle/>
          <a:p>
            <a:r>
              <a:rPr lang="en-US" dirty="0" smtClean="0"/>
              <a:t>Device </a:t>
            </a:r>
            <a:r>
              <a:rPr lang="en-US" smtClean="0"/>
              <a:t>interface:  </a:t>
            </a:r>
            <a:r>
              <a:rPr lang="en-US" u="sng" smtClean="0"/>
              <a:t>chain </a:t>
            </a:r>
            <a:r>
              <a:rPr lang="en-US" u="sng" dirty="0" smtClean="0"/>
              <a:t>of transfer descriptors</a:t>
            </a:r>
          </a:p>
          <a:p>
            <a:r>
              <a:rPr lang="en-US" dirty="0" smtClean="0"/>
              <a:t>Transfer descriptor := (SRC, DST, byte-count, control-bits)</a:t>
            </a:r>
          </a:p>
          <a:p>
            <a:pPr lvl="1"/>
            <a:r>
              <a:rPr lang="en-US" dirty="0" smtClean="0"/>
              <a:t>SRC, DST: physical addresses, at host or controller</a:t>
            </a:r>
          </a:p>
          <a:p>
            <a:r>
              <a:rPr lang="en-US" dirty="0" smtClean="0"/>
              <a:t>Chain of descriptors is held in controller memory</a:t>
            </a:r>
          </a:p>
          <a:p>
            <a:r>
              <a:rPr lang="en-US" dirty="0" smtClean="0"/>
              <a:t>… and may be expanded at run-time </a:t>
            </a:r>
          </a:p>
          <a:p>
            <a:r>
              <a:rPr lang="en-US" dirty="0" smtClean="0"/>
              <a:t>Completion detection:</a:t>
            </a:r>
          </a:p>
          <a:p>
            <a:pPr lvl="1"/>
            <a:r>
              <a:rPr lang="en-US" dirty="0" smtClean="0"/>
              <a:t>ADMA channels report (1) running/idle state, and (2) address of the descriptor for the currently-executing (or last) transfer</a:t>
            </a:r>
          </a:p>
          <a:p>
            <a:pPr lvl="1"/>
            <a:r>
              <a:rPr lang="en-US" dirty="0" smtClean="0"/>
              <a:t>Ring-buffer of transfer descriptor IDs: (Transfer Descriptor Address, Epoch)</a:t>
            </a:r>
          </a:p>
          <a:p>
            <a:pPr lvl="1"/>
            <a:r>
              <a:rPr lang="en-US" dirty="0" smtClean="0"/>
              <a:t>Reserve/release out-of-order, as DMA transfers complete</a:t>
            </a:r>
          </a:p>
        </p:txBody>
      </p:sp>
      <p:sp>
        <p:nvSpPr>
          <p:cNvPr id="9" name="Text Box 4"/>
          <p:cNvSpPr txBox="1">
            <a:spLocks noChangeArrowheads="1"/>
          </p:cNvSpPr>
          <p:nvPr/>
        </p:nvSpPr>
        <p:spPr bwMode="auto">
          <a:xfrm>
            <a:off x="533400" y="4648200"/>
            <a:ext cx="8229600" cy="1323439"/>
          </a:xfrm>
          <a:prstGeom prst="rect">
            <a:avLst/>
          </a:prstGeom>
          <a:noFill/>
          <a:ln w="19050">
            <a:solidFill>
              <a:srgbClr val="0033CC"/>
            </a:solidFill>
            <a:miter lim="800000"/>
            <a:headEnd/>
            <a:tailEnd/>
          </a:ln>
          <a:effectLst/>
        </p:spPr>
        <p:txBody>
          <a:bodyPr wrap="square">
            <a:spAutoFit/>
          </a:bodyPr>
          <a:lstStyle/>
          <a:p>
            <a:pPr>
              <a:buFontTx/>
              <a:buChar char="•"/>
            </a:pPr>
            <a:r>
              <a:rPr lang="en-US" sz="2000" dirty="0" err="1" smtClean="0">
                <a:latin typeface="Calibri" pitchFamily="34" charset="0"/>
              </a:rPr>
              <a:t>DMA_Descriptor_ID</a:t>
            </a:r>
            <a:r>
              <a:rPr lang="en-US" sz="2000" dirty="0" smtClean="0">
                <a:latin typeface="Calibri" pitchFamily="34" charset="0"/>
              </a:rPr>
              <a:t> </a:t>
            </a:r>
            <a:r>
              <a:rPr lang="en-US" sz="2000" b="1" dirty="0" err="1" smtClean="0">
                <a:latin typeface="Calibri" pitchFamily="34" charset="0"/>
              </a:rPr>
              <a:t>post_DMA_transfer</a:t>
            </a:r>
            <a:r>
              <a:rPr lang="en-US" sz="2000" dirty="0" smtClean="0">
                <a:latin typeface="Calibri" pitchFamily="34" charset="0"/>
              </a:rPr>
              <a:t>(Host </a:t>
            </a:r>
            <a:r>
              <a:rPr lang="en-US" sz="2000" dirty="0">
                <a:latin typeface="Calibri" pitchFamily="34" charset="0"/>
              </a:rPr>
              <a:t>Address, </a:t>
            </a:r>
          </a:p>
          <a:p>
            <a:r>
              <a:rPr lang="en-US" sz="2000" dirty="0">
                <a:latin typeface="Calibri" pitchFamily="34" charset="0"/>
              </a:rPr>
              <a:t>	Controller Address, Direction of Transfer, Size of Transfer,     	CRC32C Address) </a:t>
            </a:r>
          </a:p>
          <a:p>
            <a:pPr>
              <a:buFontTx/>
              <a:buChar char="•"/>
            </a:pPr>
            <a:r>
              <a:rPr lang="en-US" sz="2000" dirty="0">
                <a:latin typeface="Calibri" pitchFamily="34" charset="0"/>
              </a:rPr>
              <a:t>Boolean</a:t>
            </a:r>
            <a:r>
              <a:rPr lang="en-US" sz="2000" b="1" dirty="0">
                <a:latin typeface="Calibri" pitchFamily="34" charset="0"/>
              </a:rPr>
              <a:t> </a:t>
            </a:r>
            <a:r>
              <a:rPr lang="en-US" sz="2000" b="1" dirty="0" err="1" smtClean="0">
                <a:latin typeface="Calibri" pitchFamily="34" charset="0"/>
              </a:rPr>
              <a:t>is_DMA_transfer_finished</a:t>
            </a:r>
            <a:r>
              <a:rPr lang="en-US" sz="2000" dirty="0" smtClean="0">
                <a:latin typeface="Calibri" pitchFamily="34" charset="0"/>
              </a:rPr>
              <a:t>(DMA </a:t>
            </a:r>
            <a:r>
              <a:rPr lang="en-US" sz="2000" dirty="0">
                <a:latin typeface="Calibri" pitchFamily="34" charset="0"/>
              </a:rPr>
              <a:t>Descriptor Identifier) </a:t>
            </a:r>
          </a:p>
        </p:txBody>
      </p:sp>
      <p:sp>
        <p:nvSpPr>
          <p:cNvPr id="11" name="Slide Number Placeholder 10"/>
          <p:cNvSpPr>
            <a:spLocks noGrp="1"/>
          </p:cNvSpPr>
          <p:nvPr>
            <p:ph type="sldNum" sz="quarter" idx="11"/>
          </p:nvPr>
        </p:nvSpPr>
        <p:spPr/>
        <p:txBody>
          <a:bodyPr/>
          <a:lstStyle/>
          <a:p>
            <a:fld id="{47187905-9C84-4ADF-B872-3A8381EE4416}" type="slidenum">
              <a:rPr lang="el-GR" smtClean="0"/>
              <a:pPr/>
              <a:t>43</a:t>
            </a:fld>
            <a:endParaRPr lang="el-GR"/>
          </a:p>
        </p:txBody>
      </p:sp>
      <p:sp>
        <p:nvSpPr>
          <p:cNvPr id="12" name="Footer Placeholder 11"/>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Command FIFO: Using DMA</a:t>
            </a:r>
            <a:endParaRPr lang="en-US" dirty="0"/>
          </a:p>
        </p:txBody>
      </p:sp>
      <p:grpSp>
        <p:nvGrpSpPr>
          <p:cNvPr id="2" name="Group 93"/>
          <p:cNvGrpSpPr/>
          <p:nvPr/>
        </p:nvGrpSpPr>
        <p:grpSpPr>
          <a:xfrm>
            <a:off x="838200" y="1219200"/>
            <a:ext cx="4343400" cy="1676400"/>
            <a:chOff x="457200" y="990600"/>
            <a:chExt cx="4343400" cy="1676400"/>
          </a:xfrm>
        </p:grpSpPr>
        <p:grpSp>
          <p:nvGrpSpPr>
            <p:cNvPr id="5" name="Group 18"/>
            <p:cNvGrpSpPr/>
            <p:nvPr/>
          </p:nvGrpSpPr>
          <p:grpSpPr>
            <a:xfrm>
              <a:off x="457200" y="990600"/>
              <a:ext cx="4343400" cy="1676400"/>
              <a:chOff x="4419600" y="1752600"/>
              <a:chExt cx="3733800" cy="3657600"/>
            </a:xfrm>
          </p:grpSpPr>
          <p:sp>
            <p:nvSpPr>
              <p:cNvPr id="17" name="Arc 16"/>
              <p:cNvSpPr/>
              <p:nvPr/>
            </p:nvSpPr>
            <p:spPr bwMode="auto">
              <a:xfrm>
                <a:off x="4419600" y="1752600"/>
                <a:ext cx="3733800" cy="3657600"/>
              </a:xfrm>
              <a:prstGeom prst="arc">
                <a:avLst>
                  <a:gd name="adj1" fmla="val 16200000"/>
                  <a:gd name="adj2" fmla="val 16200004"/>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8" name="Arc 17"/>
              <p:cNvSpPr/>
              <p:nvPr/>
            </p:nvSpPr>
            <p:spPr bwMode="auto">
              <a:xfrm>
                <a:off x="4724400" y="2057400"/>
                <a:ext cx="3124200" cy="3048000"/>
              </a:xfrm>
              <a:prstGeom prst="arc">
                <a:avLst>
                  <a:gd name="adj1" fmla="val 1307"/>
                  <a:gd name="adj2" fmla="val 0"/>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cxnSp>
          <p:nvCxnSpPr>
            <p:cNvPr id="21" name="Straight Connector 20"/>
            <p:cNvCxnSpPr/>
            <p:nvPr/>
          </p:nvCxnSpPr>
          <p:spPr bwMode="auto">
            <a:xfrm>
              <a:off x="838200" y="13716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09600" y="15240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457200" y="17526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a:off x="457200" y="1981200"/>
              <a:ext cx="4572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a:off x="685800" y="2209800"/>
              <a:ext cx="5334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1143000" y="2438400"/>
              <a:ext cx="533400" cy="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1143000" y="12192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34" name="Straight Connector 33"/>
            <p:cNvCxnSpPr/>
            <p:nvPr/>
          </p:nvCxnSpPr>
          <p:spPr bwMode="auto">
            <a:xfrm>
              <a:off x="1447800" y="11430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flipV="1">
              <a:off x="1676400" y="25146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10800000" flipV="1">
              <a:off x="2286000" y="2514600"/>
              <a:ext cx="304800" cy="1524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a:off x="1905000" y="10668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a:off x="2895600" y="2514600"/>
              <a:ext cx="304800" cy="1524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65" name="Straight Connector 64"/>
            <p:cNvCxnSpPr/>
            <p:nvPr/>
          </p:nvCxnSpPr>
          <p:spPr bwMode="auto">
            <a:xfrm>
              <a:off x="3429000" y="24384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2438400" y="990600"/>
              <a:ext cx="304800" cy="1524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flipV="1">
              <a:off x="3200400" y="1066800"/>
              <a:ext cx="1524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flipV="1">
              <a:off x="3581400" y="11430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flipV="1">
              <a:off x="3962400" y="12954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flipV="1">
              <a:off x="4267200" y="14478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4419600" y="1676400"/>
              <a:ext cx="304800" cy="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87" name="Straight Connector 86"/>
            <p:cNvCxnSpPr>
              <a:stCxn id="18" idx="2"/>
            </p:cNvCxnSpPr>
            <p:nvPr/>
          </p:nvCxnSpPr>
          <p:spPr bwMode="auto">
            <a:xfrm rot="16200000" flipH="1">
              <a:off x="4585218" y="1689618"/>
              <a:ext cx="76200" cy="354564"/>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91" name="Straight Connector 90"/>
            <p:cNvCxnSpPr/>
            <p:nvPr/>
          </p:nvCxnSpPr>
          <p:spPr bwMode="auto">
            <a:xfrm>
              <a:off x="3962400" y="22860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93" name="Straight Connector 92"/>
            <p:cNvCxnSpPr/>
            <p:nvPr/>
          </p:nvCxnSpPr>
          <p:spPr bwMode="auto">
            <a:xfrm>
              <a:off x="4343400" y="20574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grpSp>
      <p:cxnSp>
        <p:nvCxnSpPr>
          <p:cNvPr id="96" name="Straight Arrow Connector 95"/>
          <p:cNvCxnSpPr/>
          <p:nvPr/>
        </p:nvCxnSpPr>
        <p:spPr bwMode="auto">
          <a:xfrm>
            <a:off x="381000" y="1905000"/>
            <a:ext cx="457200" cy="1588"/>
          </a:xfrm>
          <a:prstGeom prst="straightConnector1">
            <a:avLst/>
          </a:prstGeom>
          <a:solidFill>
            <a:srgbClr val="FF0000">
              <a:alpha val="50000"/>
            </a:srgbClr>
          </a:solidFill>
          <a:ln w="31750" cap="flat" cmpd="sng" algn="ctr">
            <a:solidFill>
              <a:srgbClr val="FF3300"/>
            </a:solidFill>
            <a:prstDash val="solid"/>
            <a:round/>
            <a:headEnd type="none" w="med" len="med"/>
            <a:tailEnd type="arrow"/>
          </a:ln>
          <a:effectLst/>
        </p:spPr>
      </p:cxnSp>
      <p:sp>
        <p:nvSpPr>
          <p:cNvPr id="97" name="TextBox 96"/>
          <p:cNvSpPr txBox="1"/>
          <p:nvPr/>
        </p:nvSpPr>
        <p:spPr>
          <a:xfrm>
            <a:off x="76200" y="1447800"/>
            <a:ext cx="697627" cy="369332"/>
          </a:xfrm>
          <a:prstGeom prst="rect">
            <a:avLst/>
          </a:prstGeom>
          <a:noFill/>
        </p:spPr>
        <p:txBody>
          <a:bodyPr wrap="none" rtlCol="0">
            <a:spAutoFit/>
          </a:bodyPr>
          <a:lstStyle/>
          <a:p>
            <a:r>
              <a:rPr lang="en-US" dirty="0" smtClean="0"/>
              <a:t>head</a:t>
            </a:r>
            <a:endParaRPr lang="en-US" dirty="0"/>
          </a:p>
        </p:txBody>
      </p:sp>
      <p:cxnSp>
        <p:nvCxnSpPr>
          <p:cNvPr id="99" name="Straight Arrow Connector 98"/>
          <p:cNvCxnSpPr/>
          <p:nvPr/>
        </p:nvCxnSpPr>
        <p:spPr bwMode="auto">
          <a:xfrm rot="5400000" flipH="1" flipV="1">
            <a:off x="3848894" y="3009106"/>
            <a:ext cx="381000" cy="1588"/>
          </a:xfrm>
          <a:prstGeom prst="straightConnector1">
            <a:avLst/>
          </a:prstGeom>
          <a:solidFill>
            <a:srgbClr val="FF0000">
              <a:alpha val="50000"/>
            </a:srgbClr>
          </a:solidFill>
          <a:ln w="31750" cap="flat" cmpd="sng" algn="ctr">
            <a:solidFill>
              <a:srgbClr val="FF0000"/>
            </a:solidFill>
            <a:prstDash val="solid"/>
            <a:round/>
            <a:headEnd type="none" w="med" len="med"/>
            <a:tailEnd type="arrow"/>
          </a:ln>
          <a:effectLst/>
        </p:spPr>
      </p:cxnSp>
      <p:sp>
        <p:nvSpPr>
          <p:cNvPr id="101" name="TextBox 100"/>
          <p:cNvSpPr txBox="1"/>
          <p:nvPr/>
        </p:nvSpPr>
        <p:spPr>
          <a:xfrm>
            <a:off x="4109195" y="2743200"/>
            <a:ext cx="479618" cy="369332"/>
          </a:xfrm>
          <a:prstGeom prst="rect">
            <a:avLst/>
          </a:prstGeom>
          <a:noFill/>
        </p:spPr>
        <p:txBody>
          <a:bodyPr wrap="none" rtlCol="0">
            <a:spAutoFit/>
          </a:bodyPr>
          <a:lstStyle/>
          <a:p>
            <a:r>
              <a:rPr lang="en-US" dirty="0" smtClean="0"/>
              <a:t>tail</a:t>
            </a:r>
            <a:endParaRPr lang="en-US" dirty="0"/>
          </a:p>
        </p:txBody>
      </p:sp>
      <p:grpSp>
        <p:nvGrpSpPr>
          <p:cNvPr id="6" name="Group 104"/>
          <p:cNvGrpSpPr/>
          <p:nvPr/>
        </p:nvGrpSpPr>
        <p:grpSpPr>
          <a:xfrm>
            <a:off x="990600" y="3810000"/>
            <a:ext cx="4343400" cy="1676400"/>
            <a:chOff x="457200" y="990600"/>
            <a:chExt cx="4343400" cy="1676400"/>
          </a:xfrm>
        </p:grpSpPr>
        <p:grpSp>
          <p:nvGrpSpPr>
            <p:cNvPr id="7" name="Group 18"/>
            <p:cNvGrpSpPr/>
            <p:nvPr/>
          </p:nvGrpSpPr>
          <p:grpSpPr>
            <a:xfrm>
              <a:off x="457200" y="990600"/>
              <a:ext cx="4343400" cy="1676400"/>
              <a:chOff x="4419600" y="1752600"/>
              <a:chExt cx="3733800" cy="3657600"/>
            </a:xfrm>
          </p:grpSpPr>
          <p:sp>
            <p:nvSpPr>
              <p:cNvPr id="129" name="Arc 128"/>
              <p:cNvSpPr/>
              <p:nvPr/>
            </p:nvSpPr>
            <p:spPr bwMode="auto">
              <a:xfrm>
                <a:off x="4419600" y="1752600"/>
                <a:ext cx="3733800" cy="3657600"/>
              </a:xfrm>
              <a:prstGeom prst="arc">
                <a:avLst>
                  <a:gd name="adj1" fmla="val 16200000"/>
                  <a:gd name="adj2" fmla="val 16200004"/>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30" name="Arc 129"/>
              <p:cNvSpPr/>
              <p:nvPr/>
            </p:nvSpPr>
            <p:spPr bwMode="auto">
              <a:xfrm>
                <a:off x="4724400" y="2057400"/>
                <a:ext cx="3124200" cy="3048000"/>
              </a:xfrm>
              <a:prstGeom prst="arc">
                <a:avLst>
                  <a:gd name="adj1" fmla="val 1307"/>
                  <a:gd name="adj2" fmla="val 0"/>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cxnSp>
          <p:nvCxnSpPr>
            <p:cNvPr id="107" name="Straight Connector 106"/>
            <p:cNvCxnSpPr/>
            <p:nvPr/>
          </p:nvCxnSpPr>
          <p:spPr bwMode="auto">
            <a:xfrm>
              <a:off x="838200" y="13716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08" name="Straight Connector 107"/>
            <p:cNvCxnSpPr/>
            <p:nvPr/>
          </p:nvCxnSpPr>
          <p:spPr bwMode="auto">
            <a:xfrm>
              <a:off x="609600" y="15240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09" name="Straight Connector 108"/>
            <p:cNvCxnSpPr/>
            <p:nvPr/>
          </p:nvCxnSpPr>
          <p:spPr bwMode="auto">
            <a:xfrm>
              <a:off x="457200" y="17526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0" name="Straight Connector 109"/>
            <p:cNvCxnSpPr/>
            <p:nvPr/>
          </p:nvCxnSpPr>
          <p:spPr bwMode="auto">
            <a:xfrm>
              <a:off x="457200" y="1981200"/>
              <a:ext cx="4572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a:off x="685800" y="2209800"/>
              <a:ext cx="5334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a:off x="1143000" y="2438400"/>
              <a:ext cx="533400" cy="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a:off x="1143000" y="12192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a:off x="1447800" y="11430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5" name="Straight Connector 114"/>
            <p:cNvCxnSpPr/>
            <p:nvPr/>
          </p:nvCxnSpPr>
          <p:spPr bwMode="auto">
            <a:xfrm flipV="1">
              <a:off x="1676400" y="25146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rot="10800000" flipV="1">
              <a:off x="2286000" y="2514600"/>
              <a:ext cx="304800" cy="1524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a:off x="1905000" y="10668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a:off x="2895600" y="2514600"/>
              <a:ext cx="304800" cy="1524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a:off x="3429000" y="24384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a:off x="2438400" y="990600"/>
              <a:ext cx="304800" cy="1524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flipV="1">
              <a:off x="3200400" y="1066800"/>
              <a:ext cx="1524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flipV="1">
              <a:off x="3581400" y="11430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flipV="1">
              <a:off x="3962400" y="12954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flipV="1">
              <a:off x="4267200" y="14478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a:off x="4419600" y="1676400"/>
              <a:ext cx="304800" cy="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6" name="Straight Connector 125"/>
            <p:cNvCxnSpPr>
              <a:stCxn id="130" idx="2"/>
            </p:cNvCxnSpPr>
            <p:nvPr/>
          </p:nvCxnSpPr>
          <p:spPr bwMode="auto">
            <a:xfrm rot="16200000" flipH="1">
              <a:off x="4585218" y="1689618"/>
              <a:ext cx="76200" cy="354564"/>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a:off x="3962400" y="22860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8" name="Straight Connector 127"/>
            <p:cNvCxnSpPr/>
            <p:nvPr/>
          </p:nvCxnSpPr>
          <p:spPr bwMode="auto">
            <a:xfrm>
              <a:off x="4343400" y="20574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grpSp>
      <p:sp>
        <p:nvSpPr>
          <p:cNvPr id="131" name="TextBox 130"/>
          <p:cNvSpPr txBox="1"/>
          <p:nvPr/>
        </p:nvSpPr>
        <p:spPr>
          <a:xfrm>
            <a:off x="6705600" y="2373868"/>
            <a:ext cx="697627" cy="369332"/>
          </a:xfrm>
          <a:prstGeom prst="rect">
            <a:avLst/>
          </a:prstGeom>
          <a:noFill/>
        </p:spPr>
        <p:txBody>
          <a:bodyPr wrap="none" rtlCol="0">
            <a:spAutoFit/>
          </a:bodyPr>
          <a:lstStyle/>
          <a:p>
            <a:r>
              <a:rPr lang="en-US" b="1" dirty="0" smtClean="0"/>
              <a:t>Host</a:t>
            </a:r>
            <a:endParaRPr lang="en-US" b="1" dirty="0"/>
          </a:p>
        </p:txBody>
      </p:sp>
      <p:sp>
        <p:nvSpPr>
          <p:cNvPr id="132" name="TextBox 131"/>
          <p:cNvSpPr txBox="1"/>
          <p:nvPr/>
        </p:nvSpPr>
        <p:spPr>
          <a:xfrm>
            <a:off x="6705600" y="4495800"/>
            <a:ext cx="1287532" cy="369332"/>
          </a:xfrm>
          <a:prstGeom prst="rect">
            <a:avLst/>
          </a:prstGeom>
          <a:noFill/>
        </p:spPr>
        <p:txBody>
          <a:bodyPr wrap="none" rtlCol="0">
            <a:spAutoFit/>
          </a:bodyPr>
          <a:lstStyle/>
          <a:p>
            <a:r>
              <a:rPr lang="en-US" b="1" dirty="0" smtClean="0"/>
              <a:t>Controller</a:t>
            </a:r>
            <a:endParaRPr lang="en-US" b="1" dirty="0"/>
          </a:p>
        </p:txBody>
      </p:sp>
      <p:cxnSp>
        <p:nvCxnSpPr>
          <p:cNvPr id="133" name="Straight Arrow Connector 132"/>
          <p:cNvCxnSpPr/>
          <p:nvPr/>
        </p:nvCxnSpPr>
        <p:spPr bwMode="auto">
          <a:xfrm>
            <a:off x="1066800" y="4038600"/>
            <a:ext cx="533400" cy="1588"/>
          </a:xfrm>
          <a:prstGeom prst="straightConnector1">
            <a:avLst/>
          </a:prstGeom>
          <a:solidFill>
            <a:srgbClr val="FF0000">
              <a:alpha val="50000"/>
            </a:srgbClr>
          </a:solidFill>
          <a:ln w="31750" cap="flat" cmpd="sng" algn="ctr">
            <a:solidFill>
              <a:srgbClr val="FF3300"/>
            </a:solidFill>
            <a:prstDash val="solid"/>
            <a:round/>
            <a:headEnd type="none" w="med" len="med"/>
            <a:tailEnd type="arrow"/>
          </a:ln>
          <a:effectLst/>
        </p:spPr>
      </p:cxnSp>
      <p:sp>
        <p:nvSpPr>
          <p:cNvPr id="134" name="TextBox 133"/>
          <p:cNvSpPr txBox="1"/>
          <p:nvPr/>
        </p:nvSpPr>
        <p:spPr>
          <a:xfrm>
            <a:off x="762000" y="3581400"/>
            <a:ext cx="697627" cy="369332"/>
          </a:xfrm>
          <a:prstGeom prst="rect">
            <a:avLst/>
          </a:prstGeom>
          <a:noFill/>
        </p:spPr>
        <p:txBody>
          <a:bodyPr wrap="none" rtlCol="0">
            <a:spAutoFit/>
          </a:bodyPr>
          <a:lstStyle/>
          <a:p>
            <a:r>
              <a:rPr lang="en-US" dirty="0" smtClean="0"/>
              <a:t>head</a:t>
            </a:r>
            <a:endParaRPr lang="en-US" dirty="0"/>
          </a:p>
        </p:txBody>
      </p:sp>
      <p:cxnSp>
        <p:nvCxnSpPr>
          <p:cNvPr id="137" name="Straight Connector 136"/>
          <p:cNvCxnSpPr/>
          <p:nvPr/>
        </p:nvCxnSpPr>
        <p:spPr bwMode="auto">
          <a:xfrm>
            <a:off x="0" y="3352800"/>
            <a:ext cx="8915400" cy="0"/>
          </a:xfrm>
          <a:prstGeom prst="line">
            <a:avLst/>
          </a:prstGeom>
          <a:solidFill>
            <a:srgbClr val="FF0000">
              <a:alpha val="50000"/>
            </a:srgbClr>
          </a:solidFill>
          <a:ln w="31750" cap="flat" cmpd="sng" algn="ctr">
            <a:solidFill>
              <a:schemeClr val="tx1"/>
            </a:solidFill>
            <a:prstDash val="dashDot"/>
            <a:round/>
            <a:headEnd type="none" w="med" len="med"/>
            <a:tailEnd type="none" w="med" len="med"/>
          </a:ln>
          <a:effectLst/>
        </p:spPr>
      </p:cxnSp>
      <p:sp>
        <p:nvSpPr>
          <p:cNvPr id="139" name="U-Turn Arrow 138"/>
          <p:cNvSpPr/>
          <p:nvPr/>
        </p:nvSpPr>
        <p:spPr bwMode="auto">
          <a:xfrm>
            <a:off x="2590800" y="1600200"/>
            <a:ext cx="1295400" cy="2895600"/>
          </a:xfrm>
          <a:prstGeom prst="uturnArrow">
            <a:avLst>
              <a:gd name="adj1" fmla="val 25000"/>
              <a:gd name="adj2" fmla="val 25000"/>
              <a:gd name="adj3" fmla="val 25000"/>
              <a:gd name="adj4" fmla="val 43750"/>
              <a:gd name="adj5" fmla="val 75000"/>
            </a:avLst>
          </a:prstGeom>
          <a:solidFill>
            <a:srgbClr val="FFC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40" name="TextBox 139"/>
          <p:cNvSpPr txBox="1"/>
          <p:nvPr/>
        </p:nvSpPr>
        <p:spPr>
          <a:xfrm>
            <a:off x="1752600" y="3429000"/>
            <a:ext cx="710451" cy="369332"/>
          </a:xfrm>
          <a:prstGeom prst="rect">
            <a:avLst/>
          </a:prstGeom>
          <a:noFill/>
        </p:spPr>
        <p:txBody>
          <a:bodyPr wrap="none" rtlCol="0">
            <a:spAutoFit/>
          </a:bodyPr>
          <a:lstStyle/>
          <a:p>
            <a:r>
              <a:rPr lang="en-US" b="1" dirty="0" smtClean="0"/>
              <a:t>DMA</a:t>
            </a:r>
            <a:endParaRPr lang="en-US" b="1" dirty="0"/>
          </a:p>
        </p:txBody>
      </p:sp>
      <p:sp>
        <p:nvSpPr>
          <p:cNvPr id="141" name="TextBox 140"/>
          <p:cNvSpPr txBox="1"/>
          <p:nvPr/>
        </p:nvSpPr>
        <p:spPr>
          <a:xfrm>
            <a:off x="4876800" y="5257800"/>
            <a:ext cx="4185761" cy="923330"/>
          </a:xfrm>
          <a:prstGeom prst="rect">
            <a:avLst/>
          </a:prstGeom>
          <a:solidFill>
            <a:schemeClr val="bg2"/>
          </a:solidFill>
          <a:ln w="25400">
            <a:solidFill>
              <a:schemeClr val="tx1"/>
            </a:solidFill>
          </a:ln>
        </p:spPr>
        <p:txBody>
          <a:bodyPr wrap="none" rtlCol="0">
            <a:spAutoFit/>
          </a:bodyPr>
          <a:lstStyle/>
          <a:p>
            <a:r>
              <a:rPr lang="en-US" dirty="0" smtClean="0"/>
              <a:t>Controller initiates DMA</a:t>
            </a:r>
          </a:p>
          <a:p>
            <a:pPr>
              <a:buFontTx/>
              <a:buChar char="-"/>
            </a:pPr>
            <a:r>
              <a:rPr lang="en-US" dirty="0" smtClean="0"/>
              <a:t>Needs to know tail at Host</a:t>
            </a:r>
          </a:p>
          <a:p>
            <a:r>
              <a:rPr lang="en-US" dirty="0" smtClean="0"/>
              <a:t>-Host needs to know head at Controller</a:t>
            </a:r>
            <a:endParaRPr lang="en-US" dirty="0"/>
          </a:p>
        </p:txBody>
      </p:sp>
      <p:sp>
        <p:nvSpPr>
          <p:cNvPr id="144" name="TextBox 143"/>
          <p:cNvSpPr txBox="1"/>
          <p:nvPr/>
        </p:nvSpPr>
        <p:spPr>
          <a:xfrm>
            <a:off x="5715000" y="3810000"/>
            <a:ext cx="479618" cy="369332"/>
          </a:xfrm>
          <a:prstGeom prst="rect">
            <a:avLst/>
          </a:prstGeom>
          <a:noFill/>
        </p:spPr>
        <p:txBody>
          <a:bodyPr wrap="none" rtlCol="0">
            <a:spAutoFit/>
          </a:bodyPr>
          <a:lstStyle/>
          <a:p>
            <a:r>
              <a:rPr lang="en-US" dirty="0" smtClean="0"/>
              <a:t>tail</a:t>
            </a:r>
            <a:endParaRPr lang="en-US" dirty="0"/>
          </a:p>
        </p:txBody>
      </p:sp>
      <p:sp>
        <p:nvSpPr>
          <p:cNvPr id="146" name="TextBox 145"/>
          <p:cNvSpPr txBox="1"/>
          <p:nvPr/>
        </p:nvSpPr>
        <p:spPr>
          <a:xfrm>
            <a:off x="6781800" y="3200400"/>
            <a:ext cx="2146742" cy="369332"/>
          </a:xfrm>
          <a:prstGeom prst="rect">
            <a:avLst/>
          </a:prstGeom>
          <a:solidFill>
            <a:schemeClr val="accent1">
              <a:lumMod val="20000"/>
              <a:lumOff val="80000"/>
            </a:schemeClr>
          </a:solidFill>
          <a:ln w="25400">
            <a:solidFill>
              <a:srgbClr val="0033CC"/>
            </a:solidFill>
          </a:ln>
        </p:spPr>
        <p:txBody>
          <a:bodyPr wrap="none" rtlCol="0">
            <a:spAutoFit/>
          </a:bodyPr>
          <a:lstStyle/>
          <a:p>
            <a:r>
              <a:rPr lang="en-US" b="1" dirty="0" err="1" smtClean="0"/>
              <a:t>PCIe</a:t>
            </a:r>
            <a:r>
              <a:rPr lang="en-US" b="1" dirty="0" smtClean="0"/>
              <a:t> interconnect</a:t>
            </a:r>
            <a:endParaRPr lang="en-US" b="1" dirty="0"/>
          </a:p>
        </p:txBody>
      </p:sp>
      <p:cxnSp>
        <p:nvCxnSpPr>
          <p:cNvPr id="148" name="Straight Arrow Connector 147"/>
          <p:cNvCxnSpPr/>
          <p:nvPr/>
        </p:nvCxnSpPr>
        <p:spPr bwMode="auto">
          <a:xfrm rot="10800000" flipV="1">
            <a:off x="5257800" y="4038600"/>
            <a:ext cx="379412" cy="228600"/>
          </a:xfrm>
          <a:prstGeom prst="straightConnector1">
            <a:avLst/>
          </a:prstGeom>
          <a:solidFill>
            <a:srgbClr val="FF0000">
              <a:alpha val="50000"/>
            </a:srgbClr>
          </a:solidFill>
          <a:ln w="31750" cap="flat" cmpd="sng" algn="ctr">
            <a:solidFill>
              <a:srgbClr val="FF0000"/>
            </a:solidFill>
            <a:prstDash val="solid"/>
            <a:round/>
            <a:headEnd type="none" w="med" len="med"/>
            <a:tailEnd type="arrow"/>
          </a:ln>
          <a:effectLst/>
        </p:spPr>
      </p:cxnSp>
      <p:sp>
        <p:nvSpPr>
          <p:cNvPr id="176" name="Rectangle 175"/>
          <p:cNvSpPr/>
          <p:nvPr/>
        </p:nvSpPr>
        <p:spPr bwMode="auto">
          <a:xfrm>
            <a:off x="1371600" y="15240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77" name="Rectangle 176"/>
          <p:cNvSpPr/>
          <p:nvPr/>
        </p:nvSpPr>
        <p:spPr bwMode="auto">
          <a:xfrm>
            <a:off x="1752600" y="13716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78" name="Rectangle 177"/>
          <p:cNvSpPr/>
          <p:nvPr/>
        </p:nvSpPr>
        <p:spPr bwMode="auto">
          <a:xfrm>
            <a:off x="2133600" y="12954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79" name="Rectangle 178"/>
          <p:cNvSpPr/>
          <p:nvPr/>
        </p:nvSpPr>
        <p:spPr bwMode="auto">
          <a:xfrm>
            <a:off x="2590800" y="12192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80" name="Rectangle 179"/>
          <p:cNvSpPr/>
          <p:nvPr/>
        </p:nvSpPr>
        <p:spPr bwMode="auto">
          <a:xfrm>
            <a:off x="3124200" y="12192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81" name="Rectangle 180"/>
          <p:cNvSpPr/>
          <p:nvPr/>
        </p:nvSpPr>
        <p:spPr bwMode="auto">
          <a:xfrm>
            <a:off x="3810000" y="12954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82" name="Rectangle 181"/>
          <p:cNvSpPr/>
          <p:nvPr/>
        </p:nvSpPr>
        <p:spPr bwMode="auto">
          <a:xfrm>
            <a:off x="4267200" y="14478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83" name="Rectangle 182"/>
          <p:cNvSpPr/>
          <p:nvPr/>
        </p:nvSpPr>
        <p:spPr bwMode="auto">
          <a:xfrm>
            <a:off x="4572000" y="16002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84" name="Rectangle 183"/>
          <p:cNvSpPr/>
          <p:nvPr/>
        </p:nvSpPr>
        <p:spPr bwMode="auto">
          <a:xfrm>
            <a:off x="4876800" y="17526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85" name="Rectangle 184"/>
          <p:cNvSpPr/>
          <p:nvPr/>
        </p:nvSpPr>
        <p:spPr bwMode="auto">
          <a:xfrm>
            <a:off x="5029200" y="19812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86" name="Rectangle 185"/>
          <p:cNvSpPr/>
          <p:nvPr/>
        </p:nvSpPr>
        <p:spPr bwMode="auto">
          <a:xfrm>
            <a:off x="4876800" y="22098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87" name="Rectangle 186"/>
          <p:cNvSpPr/>
          <p:nvPr/>
        </p:nvSpPr>
        <p:spPr bwMode="auto">
          <a:xfrm>
            <a:off x="4724400" y="23622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88" name="Rectangle 187"/>
          <p:cNvSpPr/>
          <p:nvPr/>
        </p:nvSpPr>
        <p:spPr bwMode="auto">
          <a:xfrm>
            <a:off x="4267200" y="25908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93" name="Rectangle 192"/>
          <p:cNvSpPr/>
          <p:nvPr/>
        </p:nvSpPr>
        <p:spPr bwMode="auto">
          <a:xfrm>
            <a:off x="1600200" y="41148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94" name="Rectangle 193"/>
          <p:cNvSpPr/>
          <p:nvPr/>
        </p:nvSpPr>
        <p:spPr bwMode="auto">
          <a:xfrm>
            <a:off x="1905000" y="39624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95" name="Rectangle 194"/>
          <p:cNvSpPr/>
          <p:nvPr/>
        </p:nvSpPr>
        <p:spPr bwMode="auto">
          <a:xfrm>
            <a:off x="2209800" y="38862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96" name="Rectangle 195"/>
          <p:cNvSpPr/>
          <p:nvPr/>
        </p:nvSpPr>
        <p:spPr bwMode="auto">
          <a:xfrm>
            <a:off x="2743200" y="38100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97" name="Rectangle 196"/>
          <p:cNvSpPr/>
          <p:nvPr/>
        </p:nvSpPr>
        <p:spPr bwMode="auto">
          <a:xfrm>
            <a:off x="3352800" y="38100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98" name="Rectangle 197"/>
          <p:cNvSpPr/>
          <p:nvPr/>
        </p:nvSpPr>
        <p:spPr bwMode="auto">
          <a:xfrm>
            <a:off x="4800600" y="41910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199" name="Rectangle 198"/>
          <p:cNvSpPr/>
          <p:nvPr/>
        </p:nvSpPr>
        <p:spPr bwMode="auto">
          <a:xfrm>
            <a:off x="4419600" y="40386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200" name="Rectangle 199"/>
          <p:cNvSpPr/>
          <p:nvPr/>
        </p:nvSpPr>
        <p:spPr bwMode="auto">
          <a:xfrm>
            <a:off x="3962400" y="38862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201" name="Rectangle 200"/>
          <p:cNvSpPr/>
          <p:nvPr/>
        </p:nvSpPr>
        <p:spPr bwMode="auto">
          <a:xfrm>
            <a:off x="4953000" y="43434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grpSp>
        <p:nvGrpSpPr>
          <p:cNvPr id="8" name="Group 206"/>
          <p:cNvGrpSpPr/>
          <p:nvPr/>
        </p:nvGrpSpPr>
        <p:grpSpPr>
          <a:xfrm>
            <a:off x="5791202" y="1066800"/>
            <a:ext cx="2606174" cy="369332"/>
            <a:chOff x="6400800" y="1333500"/>
            <a:chExt cx="2606174" cy="369332"/>
          </a:xfrm>
        </p:grpSpPr>
        <p:sp>
          <p:nvSpPr>
            <p:cNvPr id="208" name="Rectangle 207"/>
            <p:cNvSpPr/>
            <p:nvPr/>
          </p:nvSpPr>
          <p:spPr bwMode="auto">
            <a:xfrm>
              <a:off x="6400800" y="1480066"/>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209" name="TextBox 208"/>
            <p:cNvSpPr txBox="1"/>
            <p:nvPr/>
          </p:nvSpPr>
          <p:spPr>
            <a:xfrm>
              <a:off x="6629400" y="1333500"/>
              <a:ext cx="2377574" cy="369332"/>
            </a:xfrm>
            <a:prstGeom prst="rect">
              <a:avLst/>
            </a:prstGeom>
            <a:noFill/>
          </p:spPr>
          <p:txBody>
            <a:bodyPr wrap="none" rtlCol="0">
              <a:spAutoFit/>
            </a:bodyPr>
            <a:lstStyle/>
            <a:p>
              <a:r>
                <a:rPr lang="en-US" dirty="0" smtClean="0"/>
                <a:t>: valid queue element</a:t>
              </a:r>
              <a:endParaRPr lang="en-US" dirty="0"/>
            </a:p>
          </p:txBody>
        </p:sp>
      </p:grpSp>
      <p:grpSp>
        <p:nvGrpSpPr>
          <p:cNvPr id="9" name="Group 213"/>
          <p:cNvGrpSpPr/>
          <p:nvPr/>
        </p:nvGrpSpPr>
        <p:grpSpPr>
          <a:xfrm>
            <a:off x="5791202" y="1981200"/>
            <a:ext cx="3119135" cy="369332"/>
            <a:chOff x="6400800" y="1409700"/>
            <a:chExt cx="3119135" cy="369332"/>
          </a:xfrm>
        </p:grpSpPr>
        <p:sp>
          <p:nvSpPr>
            <p:cNvPr id="215" name="Rectangle 214"/>
            <p:cNvSpPr/>
            <p:nvPr/>
          </p:nvSpPr>
          <p:spPr bwMode="auto">
            <a:xfrm>
              <a:off x="6400800" y="1556266"/>
              <a:ext cx="152400" cy="76200"/>
            </a:xfrm>
            <a:prstGeom prst="rect">
              <a:avLst/>
            </a:prstGeom>
            <a:solidFill>
              <a:schemeClr val="tx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216" name="TextBox 215"/>
            <p:cNvSpPr txBox="1"/>
            <p:nvPr/>
          </p:nvSpPr>
          <p:spPr>
            <a:xfrm>
              <a:off x="6629400" y="1409700"/>
              <a:ext cx="2890535" cy="369332"/>
            </a:xfrm>
            <a:prstGeom prst="rect">
              <a:avLst/>
            </a:prstGeom>
            <a:noFill/>
          </p:spPr>
          <p:txBody>
            <a:bodyPr wrap="none" rtlCol="0">
              <a:spAutoFit/>
            </a:bodyPr>
            <a:lstStyle/>
            <a:p>
              <a:r>
                <a:rPr lang="en-US" dirty="0" smtClean="0"/>
                <a:t>: valid element to dequeue</a:t>
              </a:r>
              <a:endParaRPr lang="en-US" dirty="0"/>
            </a:p>
          </p:txBody>
        </p:sp>
      </p:grpSp>
      <p:sp>
        <p:nvSpPr>
          <p:cNvPr id="217" name="Rectangle 216"/>
          <p:cNvSpPr/>
          <p:nvPr/>
        </p:nvSpPr>
        <p:spPr bwMode="auto">
          <a:xfrm>
            <a:off x="5105400" y="4572000"/>
            <a:ext cx="169325" cy="76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218" name="Rectangle 217"/>
          <p:cNvSpPr/>
          <p:nvPr/>
        </p:nvSpPr>
        <p:spPr bwMode="auto">
          <a:xfrm>
            <a:off x="1219200" y="1676400"/>
            <a:ext cx="152400" cy="76200"/>
          </a:xfrm>
          <a:prstGeom prst="rect">
            <a:avLst/>
          </a:prstGeom>
          <a:solidFill>
            <a:schemeClr val="tx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219" name="Rectangle 218"/>
          <p:cNvSpPr/>
          <p:nvPr/>
        </p:nvSpPr>
        <p:spPr bwMode="auto">
          <a:xfrm>
            <a:off x="990600" y="1905000"/>
            <a:ext cx="152400" cy="76200"/>
          </a:xfrm>
          <a:prstGeom prst="rect">
            <a:avLst/>
          </a:prstGeom>
          <a:solidFill>
            <a:schemeClr val="tx1">
              <a:alpha val="5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233" name="Rectangle 232"/>
          <p:cNvSpPr/>
          <p:nvPr/>
        </p:nvSpPr>
        <p:spPr bwMode="auto">
          <a:xfrm>
            <a:off x="5029200" y="4724400"/>
            <a:ext cx="169325" cy="76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234" name="Rectangle 233"/>
          <p:cNvSpPr/>
          <p:nvPr/>
        </p:nvSpPr>
        <p:spPr bwMode="auto">
          <a:xfrm>
            <a:off x="4800600" y="5029200"/>
            <a:ext cx="169325" cy="76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235" name="Rectangle 234"/>
          <p:cNvSpPr/>
          <p:nvPr/>
        </p:nvSpPr>
        <p:spPr bwMode="auto">
          <a:xfrm>
            <a:off x="4419600" y="5181600"/>
            <a:ext cx="169325" cy="76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cxnSp>
        <p:nvCxnSpPr>
          <p:cNvPr id="239" name="Straight Arrow Connector 238"/>
          <p:cNvCxnSpPr/>
          <p:nvPr/>
        </p:nvCxnSpPr>
        <p:spPr bwMode="auto">
          <a:xfrm>
            <a:off x="762000" y="1447800"/>
            <a:ext cx="609600" cy="1588"/>
          </a:xfrm>
          <a:prstGeom prst="straightConnector1">
            <a:avLst/>
          </a:prstGeom>
          <a:solidFill>
            <a:srgbClr val="FF0000">
              <a:alpha val="50000"/>
            </a:srgbClr>
          </a:solidFill>
          <a:ln w="25400" cap="flat" cmpd="sng" algn="ctr">
            <a:solidFill>
              <a:schemeClr val="tx1"/>
            </a:solidFill>
            <a:prstDash val="solid"/>
            <a:round/>
            <a:headEnd type="none" w="med" len="med"/>
            <a:tailEnd type="arrow"/>
          </a:ln>
          <a:effectLst/>
        </p:spPr>
      </p:cxnSp>
      <p:cxnSp>
        <p:nvCxnSpPr>
          <p:cNvPr id="242" name="Straight Arrow Connector 241"/>
          <p:cNvCxnSpPr/>
          <p:nvPr/>
        </p:nvCxnSpPr>
        <p:spPr bwMode="auto">
          <a:xfrm rot="5400000" flipH="1" flipV="1">
            <a:off x="3810000" y="5715000"/>
            <a:ext cx="458788" cy="1588"/>
          </a:xfrm>
          <a:prstGeom prst="straightConnector1">
            <a:avLst/>
          </a:prstGeom>
          <a:solidFill>
            <a:srgbClr val="FF0000">
              <a:alpha val="50000"/>
            </a:srgbClr>
          </a:solidFill>
          <a:ln w="25400" cap="flat" cmpd="sng" algn="ctr">
            <a:solidFill>
              <a:schemeClr val="tx1"/>
            </a:solidFill>
            <a:prstDash val="solid"/>
            <a:round/>
            <a:headEnd type="none" w="med" len="med"/>
            <a:tailEnd type="arrow"/>
          </a:ln>
          <a:effectLst/>
        </p:spPr>
      </p:cxnSp>
      <p:sp>
        <p:nvSpPr>
          <p:cNvPr id="244" name="TextBox 243"/>
          <p:cNvSpPr txBox="1"/>
          <p:nvPr/>
        </p:nvSpPr>
        <p:spPr>
          <a:xfrm>
            <a:off x="3048000" y="5638800"/>
            <a:ext cx="1018227" cy="369332"/>
          </a:xfrm>
          <a:prstGeom prst="rect">
            <a:avLst/>
          </a:prstGeom>
          <a:noFill/>
        </p:spPr>
        <p:txBody>
          <a:bodyPr wrap="none" rtlCol="0">
            <a:spAutoFit/>
          </a:bodyPr>
          <a:lstStyle/>
          <a:p>
            <a:r>
              <a:rPr lang="en-US" dirty="0" smtClean="0"/>
              <a:t>New-tail</a:t>
            </a:r>
            <a:endParaRPr lang="en-US" dirty="0"/>
          </a:p>
        </p:txBody>
      </p:sp>
      <p:sp>
        <p:nvSpPr>
          <p:cNvPr id="245" name="TextBox 244"/>
          <p:cNvSpPr txBox="1"/>
          <p:nvPr/>
        </p:nvSpPr>
        <p:spPr>
          <a:xfrm>
            <a:off x="304800" y="990600"/>
            <a:ext cx="1236236" cy="369332"/>
          </a:xfrm>
          <a:prstGeom prst="rect">
            <a:avLst/>
          </a:prstGeom>
          <a:noFill/>
        </p:spPr>
        <p:txBody>
          <a:bodyPr wrap="none" rtlCol="0">
            <a:spAutoFit/>
          </a:bodyPr>
          <a:lstStyle/>
          <a:p>
            <a:r>
              <a:rPr lang="en-US" dirty="0" smtClean="0"/>
              <a:t>New-head</a:t>
            </a:r>
            <a:endParaRPr lang="en-US" dirty="0"/>
          </a:p>
        </p:txBody>
      </p:sp>
      <p:grpSp>
        <p:nvGrpSpPr>
          <p:cNvPr id="10" name="Group 245"/>
          <p:cNvGrpSpPr/>
          <p:nvPr/>
        </p:nvGrpSpPr>
        <p:grpSpPr>
          <a:xfrm>
            <a:off x="5791203" y="1524000"/>
            <a:ext cx="3962397" cy="369332"/>
            <a:chOff x="6400799" y="1403866"/>
            <a:chExt cx="3151650" cy="369332"/>
          </a:xfrm>
        </p:grpSpPr>
        <p:sp>
          <p:nvSpPr>
            <p:cNvPr id="247" name="Rectangle 246"/>
            <p:cNvSpPr/>
            <p:nvPr/>
          </p:nvSpPr>
          <p:spPr bwMode="auto">
            <a:xfrm>
              <a:off x="6400799" y="1550432"/>
              <a:ext cx="152400" cy="76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sp>
          <p:nvSpPr>
            <p:cNvPr id="248" name="TextBox 247"/>
            <p:cNvSpPr txBox="1"/>
            <p:nvPr/>
          </p:nvSpPr>
          <p:spPr>
            <a:xfrm>
              <a:off x="6582624" y="1403866"/>
              <a:ext cx="2969825" cy="369332"/>
            </a:xfrm>
            <a:prstGeom prst="rect">
              <a:avLst/>
            </a:prstGeom>
            <a:noFill/>
          </p:spPr>
          <p:txBody>
            <a:bodyPr wrap="square" rtlCol="0">
              <a:spAutoFit/>
            </a:bodyPr>
            <a:lstStyle/>
            <a:p>
              <a:r>
                <a:rPr lang="en-US" dirty="0" smtClean="0"/>
                <a:t>: element to enqueue </a:t>
              </a:r>
              <a:endParaRPr lang="en-US" dirty="0"/>
            </a:p>
          </p:txBody>
        </p:sp>
      </p:grpSp>
      <p:cxnSp>
        <p:nvCxnSpPr>
          <p:cNvPr id="138" name="Straight Arrow Connector 137"/>
          <p:cNvCxnSpPr/>
          <p:nvPr/>
        </p:nvCxnSpPr>
        <p:spPr bwMode="auto">
          <a:xfrm rot="5400000" flipH="1" flipV="1">
            <a:off x="419100" y="2400300"/>
            <a:ext cx="1981200" cy="533400"/>
          </a:xfrm>
          <a:prstGeom prst="straightConnector1">
            <a:avLst/>
          </a:prstGeom>
          <a:solidFill>
            <a:srgbClr val="FF0000">
              <a:alpha val="50000"/>
            </a:srgbClr>
          </a:solidFill>
          <a:ln w="31750" cap="flat" cmpd="sng" algn="ctr">
            <a:solidFill>
              <a:srgbClr val="0033CC"/>
            </a:solidFill>
            <a:prstDash val="dashDot"/>
            <a:round/>
            <a:headEnd type="none" w="med" len="med"/>
            <a:tailEnd type="stealth" w="lg" len="lg"/>
          </a:ln>
          <a:effectLst/>
        </p:spPr>
      </p:cxnSp>
      <p:cxnSp>
        <p:nvCxnSpPr>
          <p:cNvPr id="143" name="Straight Arrow Connector 142"/>
          <p:cNvCxnSpPr/>
          <p:nvPr/>
        </p:nvCxnSpPr>
        <p:spPr bwMode="auto">
          <a:xfrm rot="5400000">
            <a:off x="3086102" y="4000502"/>
            <a:ext cx="2057398" cy="304798"/>
          </a:xfrm>
          <a:prstGeom prst="straightConnector1">
            <a:avLst/>
          </a:prstGeom>
          <a:solidFill>
            <a:srgbClr val="FF0000">
              <a:alpha val="50000"/>
            </a:srgbClr>
          </a:solidFill>
          <a:ln w="31750" cap="flat" cmpd="sng" algn="ctr">
            <a:solidFill>
              <a:srgbClr val="0033CC"/>
            </a:solidFill>
            <a:prstDash val="dashDot"/>
            <a:round/>
            <a:headEnd type="none" w="med" len="med"/>
            <a:tailEnd type="stealth" w="lg" len="lg"/>
          </a:ln>
          <a:effectLst/>
        </p:spPr>
      </p:cxnSp>
      <p:sp>
        <p:nvSpPr>
          <p:cNvPr id="142" name="Slide Number Placeholder 141"/>
          <p:cNvSpPr>
            <a:spLocks noGrp="1"/>
          </p:cNvSpPr>
          <p:nvPr>
            <p:ph type="sldNum" sz="quarter" idx="11"/>
          </p:nvPr>
        </p:nvSpPr>
        <p:spPr/>
        <p:txBody>
          <a:bodyPr/>
          <a:lstStyle/>
          <a:p>
            <a:fld id="{47187905-9C84-4ADF-B872-3A8381EE4416}" type="slidenum">
              <a:rPr lang="el-GR" smtClean="0"/>
              <a:pPr/>
              <a:t>44</a:t>
            </a:fld>
            <a:endParaRPr lang="el-GR"/>
          </a:p>
        </p:txBody>
      </p:sp>
      <p:sp>
        <p:nvSpPr>
          <p:cNvPr id="145" name="Footer Placeholder 144"/>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Command FIFO: Using PIO</a:t>
            </a:r>
            <a:endParaRPr lang="en-US" dirty="0"/>
          </a:p>
        </p:txBody>
      </p:sp>
      <p:sp>
        <p:nvSpPr>
          <p:cNvPr id="32" name="TextBox 31"/>
          <p:cNvSpPr txBox="1"/>
          <p:nvPr/>
        </p:nvSpPr>
        <p:spPr>
          <a:xfrm>
            <a:off x="228600" y="1371600"/>
            <a:ext cx="654346" cy="369332"/>
          </a:xfrm>
          <a:prstGeom prst="rect">
            <a:avLst/>
          </a:prstGeom>
          <a:noFill/>
          <a:ln w="25400">
            <a:solidFill>
              <a:schemeClr val="tx1"/>
            </a:solidFill>
          </a:ln>
        </p:spPr>
        <p:txBody>
          <a:bodyPr wrap="none" rtlCol="0">
            <a:spAutoFit/>
          </a:bodyPr>
          <a:lstStyle/>
          <a:p>
            <a:r>
              <a:rPr lang="en-US" dirty="0" smtClean="0">
                <a:latin typeface="Calibri" pitchFamily="34" charset="0"/>
              </a:rPr>
              <a:t>head</a:t>
            </a:r>
            <a:endParaRPr lang="en-US" dirty="0">
              <a:latin typeface="Calibri" pitchFamily="34" charset="0"/>
            </a:endParaRPr>
          </a:p>
        </p:txBody>
      </p:sp>
      <p:sp>
        <p:nvSpPr>
          <p:cNvPr id="34" name="TextBox 33"/>
          <p:cNvSpPr txBox="1"/>
          <p:nvPr/>
        </p:nvSpPr>
        <p:spPr>
          <a:xfrm>
            <a:off x="1653982" y="1371600"/>
            <a:ext cx="479618" cy="369332"/>
          </a:xfrm>
          <a:prstGeom prst="rect">
            <a:avLst/>
          </a:prstGeom>
          <a:noFill/>
          <a:ln w="25400">
            <a:solidFill>
              <a:schemeClr val="tx1"/>
            </a:solidFill>
          </a:ln>
        </p:spPr>
        <p:txBody>
          <a:bodyPr wrap="none" rtlCol="0">
            <a:spAutoFit/>
          </a:bodyPr>
          <a:lstStyle/>
          <a:p>
            <a:r>
              <a:rPr lang="en-US" dirty="0" smtClean="0">
                <a:latin typeface="Calibri" pitchFamily="34" charset="0"/>
              </a:rPr>
              <a:t>tail</a:t>
            </a:r>
            <a:endParaRPr lang="en-US" dirty="0">
              <a:latin typeface="Calibri" pitchFamily="34" charset="0"/>
            </a:endParaRPr>
          </a:p>
        </p:txBody>
      </p:sp>
      <p:sp>
        <p:nvSpPr>
          <p:cNvPr id="61" name="TextBox 60"/>
          <p:cNvSpPr txBox="1"/>
          <p:nvPr/>
        </p:nvSpPr>
        <p:spPr>
          <a:xfrm>
            <a:off x="6705600" y="2145268"/>
            <a:ext cx="697627" cy="369332"/>
          </a:xfrm>
          <a:prstGeom prst="rect">
            <a:avLst/>
          </a:prstGeom>
          <a:noFill/>
        </p:spPr>
        <p:txBody>
          <a:bodyPr wrap="none" rtlCol="0">
            <a:spAutoFit/>
          </a:bodyPr>
          <a:lstStyle/>
          <a:p>
            <a:r>
              <a:rPr lang="en-US" b="1" dirty="0" smtClean="0"/>
              <a:t>Host</a:t>
            </a:r>
            <a:endParaRPr lang="en-US" b="1" dirty="0"/>
          </a:p>
        </p:txBody>
      </p:sp>
      <p:sp>
        <p:nvSpPr>
          <p:cNvPr id="62" name="TextBox 61"/>
          <p:cNvSpPr txBox="1"/>
          <p:nvPr/>
        </p:nvSpPr>
        <p:spPr>
          <a:xfrm>
            <a:off x="6705600" y="4495800"/>
            <a:ext cx="1287532" cy="369332"/>
          </a:xfrm>
          <a:prstGeom prst="rect">
            <a:avLst/>
          </a:prstGeom>
          <a:noFill/>
        </p:spPr>
        <p:txBody>
          <a:bodyPr wrap="none" rtlCol="0">
            <a:spAutoFit/>
          </a:bodyPr>
          <a:lstStyle/>
          <a:p>
            <a:r>
              <a:rPr lang="en-US" b="1" dirty="0" smtClean="0">
                <a:latin typeface="Arial" pitchFamily="34" charset="0"/>
                <a:cs typeface="Arial" pitchFamily="34" charset="0"/>
              </a:rPr>
              <a:t>Controller</a:t>
            </a:r>
            <a:endParaRPr lang="en-US" b="1" dirty="0">
              <a:latin typeface="Arial" pitchFamily="34" charset="0"/>
              <a:cs typeface="Arial" pitchFamily="34" charset="0"/>
            </a:endParaRPr>
          </a:p>
        </p:txBody>
      </p:sp>
      <p:sp>
        <p:nvSpPr>
          <p:cNvPr id="67" name="TextBox 66"/>
          <p:cNvSpPr txBox="1"/>
          <p:nvPr/>
        </p:nvSpPr>
        <p:spPr>
          <a:xfrm>
            <a:off x="5029200" y="5325070"/>
            <a:ext cx="3962400" cy="923330"/>
          </a:xfrm>
          <a:prstGeom prst="rect">
            <a:avLst/>
          </a:prstGeom>
          <a:solidFill>
            <a:schemeClr val="bg2"/>
          </a:solidFill>
          <a:ln w="25400">
            <a:solidFill>
              <a:schemeClr val="tx1"/>
            </a:solidFill>
          </a:ln>
        </p:spPr>
        <p:txBody>
          <a:bodyPr wrap="square" rtlCol="0">
            <a:spAutoFit/>
          </a:bodyPr>
          <a:lstStyle/>
          <a:p>
            <a:r>
              <a:rPr lang="en-US" dirty="0" smtClean="0">
                <a:latin typeface="Calibri" pitchFamily="34" charset="0"/>
              </a:rPr>
              <a:t>Host executes PIO-Writes</a:t>
            </a:r>
          </a:p>
          <a:p>
            <a:pPr>
              <a:buFontTx/>
              <a:buChar char="-"/>
            </a:pPr>
            <a:r>
              <a:rPr lang="en-US" dirty="0" smtClean="0">
                <a:latin typeface="Calibri" pitchFamily="34" charset="0"/>
              </a:rPr>
              <a:t>Needs to know head at Controller</a:t>
            </a:r>
          </a:p>
          <a:p>
            <a:r>
              <a:rPr lang="en-US" dirty="0" smtClean="0">
                <a:latin typeface="Calibri" pitchFamily="34" charset="0"/>
              </a:rPr>
              <a:t>-Controller needs to know tail at Host</a:t>
            </a:r>
            <a:endParaRPr lang="en-US" dirty="0">
              <a:latin typeface="Calibri" pitchFamily="34" charset="0"/>
            </a:endParaRPr>
          </a:p>
        </p:txBody>
      </p:sp>
      <p:cxnSp>
        <p:nvCxnSpPr>
          <p:cNvPr id="71" name="Straight Connector 70"/>
          <p:cNvCxnSpPr/>
          <p:nvPr/>
        </p:nvCxnSpPr>
        <p:spPr bwMode="auto">
          <a:xfrm>
            <a:off x="0" y="3200400"/>
            <a:ext cx="8915400" cy="0"/>
          </a:xfrm>
          <a:prstGeom prst="line">
            <a:avLst/>
          </a:prstGeom>
          <a:solidFill>
            <a:srgbClr val="FF0000">
              <a:alpha val="50000"/>
            </a:srgbClr>
          </a:solidFill>
          <a:ln w="31750" cap="flat" cmpd="sng" algn="ctr">
            <a:solidFill>
              <a:schemeClr val="tx1"/>
            </a:solidFill>
            <a:prstDash val="dashDot"/>
            <a:round/>
            <a:headEnd type="none" w="med" len="med"/>
            <a:tailEnd type="none" w="med" len="med"/>
          </a:ln>
          <a:effectLst/>
        </p:spPr>
      </p:cxnSp>
      <p:sp>
        <p:nvSpPr>
          <p:cNvPr id="103" name="Down Arrow 102"/>
          <p:cNvSpPr/>
          <p:nvPr/>
        </p:nvSpPr>
        <p:spPr bwMode="auto">
          <a:xfrm>
            <a:off x="3429000" y="1905000"/>
            <a:ext cx="685800" cy="1828800"/>
          </a:xfrm>
          <a:prstGeom prst="downArrow">
            <a:avLst/>
          </a:prstGeom>
          <a:solidFill>
            <a:srgbClr val="FFC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04" name="TextBox 103"/>
          <p:cNvSpPr txBox="1"/>
          <p:nvPr/>
        </p:nvSpPr>
        <p:spPr>
          <a:xfrm>
            <a:off x="2895600" y="2590800"/>
            <a:ext cx="524503" cy="369332"/>
          </a:xfrm>
          <a:prstGeom prst="rect">
            <a:avLst/>
          </a:prstGeom>
          <a:noFill/>
        </p:spPr>
        <p:txBody>
          <a:bodyPr wrap="none" rtlCol="0">
            <a:spAutoFit/>
          </a:bodyPr>
          <a:lstStyle/>
          <a:p>
            <a:r>
              <a:rPr lang="en-US" b="1" dirty="0" smtClean="0">
                <a:latin typeface="Calibri" pitchFamily="34" charset="0"/>
              </a:rPr>
              <a:t>PIO</a:t>
            </a:r>
            <a:endParaRPr lang="en-US" b="1" dirty="0">
              <a:latin typeface="Calibri" pitchFamily="34" charset="0"/>
            </a:endParaRPr>
          </a:p>
        </p:txBody>
      </p:sp>
      <p:grpSp>
        <p:nvGrpSpPr>
          <p:cNvPr id="2" name="Group 106"/>
          <p:cNvGrpSpPr/>
          <p:nvPr/>
        </p:nvGrpSpPr>
        <p:grpSpPr>
          <a:xfrm>
            <a:off x="4800599" y="1154668"/>
            <a:ext cx="2606174" cy="369332"/>
            <a:chOff x="6400800" y="1333500"/>
            <a:chExt cx="2606174" cy="369332"/>
          </a:xfrm>
        </p:grpSpPr>
        <p:sp>
          <p:nvSpPr>
            <p:cNvPr id="105" name="Rectangle 104"/>
            <p:cNvSpPr/>
            <p:nvPr/>
          </p:nvSpPr>
          <p:spPr bwMode="auto">
            <a:xfrm>
              <a:off x="6400800" y="1480066"/>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p>
          </p:txBody>
        </p:sp>
        <p:sp>
          <p:nvSpPr>
            <p:cNvPr id="106" name="TextBox 105"/>
            <p:cNvSpPr txBox="1"/>
            <p:nvPr/>
          </p:nvSpPr>
          <p:spPr>
            <a:xfrm>
              <a:off x="6629400" y="1333500"/>
              <a:ext cx="2377574" cy="369332"/>
            </a:xfrm>
            <a:prstGeom prst="rect">
              <a:avLst/>
            </a:prstGeom>
            <a:noFill/>
          </p:spPr>
          <p:txBody>
            <a:bodyPr wrap="none" rtlCol="0">
              <a:spAutoFit/>
            </a:bodyPr>
            <a:lstStyle/>
            <a:p>
              <a:r>
                <a:rPr lang="en-US" dirty="0" smtClean="0"/>
                <a:t>: valid queue element</a:t>
              </a:r>
              <a:endParaRPr lang="en-US" dirty="0"/>
            </a:p>
          </p:txBody>
        </p:sp>
      </p:grpSp>
      <p:grpSp>
        <p:nvGrpSpPr>
          <p:cNvPr id="5" name="Group 107"/>
          <p:cNvGrpSpPr/>
          <p:nvPr/>
        </p:nvGrpSpPr>
        <p:grpSpPr>
          <a:xfrm>
            <a:off x="1295400" y="3810000"/>
            <a:ext cx="4343400" cy="1676400"/>
            <a:chOff x="457200" y="990600"/>
            <a:chExt cx="4343400" cy="1676400"/>
          </a:xfrm>
        </p:grpSpPr>
        <p:grpSp>
          <p:nvGrpSpPr>
            <p:cNvPr id="6" name="Group 18"/>
            <p:cNvGrpSpPr/>
            <p:nvPr/>
          </p:nvGrpSpPr>
          <p:grpSpPr>
            <a:xfrm>
              <a:off x="457200" y="990600"/>
              <a:ext cx="4343400" cy="1676400"/>
              <a:chOff x="4419600" y="1752600"/>
              <a:chExt cx="3733800" cy="3657600"/>
            </a:xfrm>
          </p:grpSpPr>
          <p:sp>
            <p:nvSpPr>
              <p:cNvPr id="132" name="Arc 131"/>
              <p:cNvSpPr/>
              <p:nvPr/>
            </p:nvSpPr>
            <p:spPr bwMode="auto">
              <a:xfrm>
                <a:off x="4419600" y="1752600"/>
                <a:ext cx="3733800" cy="3657600"/>
              </a:xfrm>
              <a:prstGeom prst="arc">
                <a:avLst>
                  <a:gd name="adj1" fmla="val 16200000"/>
                  <a:gd name="adj2" fmla="val 16200004"/>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33" name="Arc 132"/>
              <p:cNvSpPr/>
              <p:nvPr/>
            </p:nvSpPr>
            <p:spPr bwMode="auto">
              <a:xfrm>
                <a:off x="4724400" y="2057400"/>
                <a:ext cx="3124200" cy="3048000"/>
              </a:xfrm>
              <a:prstGeom prst="arc">
                <a:avLst>
                  <a:gd name="adj1" fmla="val 1307"/>
                  <a:gd name="adj2" fmla="val 0"/>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grpSp>
        <p:cxnSp>
          <p:nvCxnSpPr>
            <p:cNvPr id="110" name="Straight Connector 109"/>
            <p:cNvCxnSpPr/>
            <p:nvPr/>
          </p:nvCxnSpPr>
          <p:spPr bwMode="auto">
            <a:xfrm>
              <a:off x="838200" y="13716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1" name="Straight Connector 110"/>
            <p:cNvCxnSpPr/>
            <p:nvPr/>
          </p:nvCxnSpPr>
          <p:spPr bwMode="auto">
            <a:xfrm>
              <a:off x="609600" y="15240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2" name="Straight Connector 111"/>
            <p:cNvCxnSpPr/>
            <p:nvPr/>
          </p:nvCxnSpPr>
          <p:spPr bwMode="auto">
            <a:xfrm>
              <a:off x="457200" y="17526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3" name="Straight Connector 112"/>
            <p:cNvCxnSpPr/>
            <p:nvPr/>
          </p:nvCxnSpPr>
          <p:spPr bwMode="auto">
            <a:xfrm>
              <a:off x="457200" y="1981200"/>
              <a:ext cx="4572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4" name="Straight Connector 113"/>
            <p:cNvCxnSpPr/>
            <p:nvPr/>
          </p:nvCxnSpPr>
          <p:spPr bwMode="auto">
            <a:xfrm>
              <a:off x="685800" y="2209800"/>
              <a:ext cx="5334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5" name="Straight Connector 114"/>
            <p:cNvCxnSpPr/>
            <p:nvPr/>
          </p:nvCxnSpPr>
          <p:spPr bwMode="auto">
            <a:xfrm>
              <a:off x="1143000" y="2438400"/>
              <a:ext cx="533400" cy="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6" name="Straight Connector 115"/>
            <p:cNvCxnSpPr/>
            <p:nvPr/>
          </p:nvCxnSpPr>
          <p:spPr bwMode="auto">
            <a:xfrm>
              <a:off x="1143000" y="12192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7" name="Straight Connector 116"/>
            <p:cNvCxnSpPr/>
            <p:nvPr/>
          </p:nvCxnSpPr>
          <p:spPr bwMode="auto">
            <a:xfrm>
              <a:off x="1447800" y="11430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8" name="Straight Connector 117"/>
            <p:cNvCxnSpPr/>
            <p:nvPr/>
          </p:nvCxnSpPr>
          <p:spPr bwMode="auto">
            <a:xfrm flipV="1">
              <a:off x="1676400" y="25146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19" name="Straight Connector 118"/>
            <p:cNvCxnSpPr/>
            <p:nvPr/>
          </p:nvCxnSpPr>
          <p:spPr bwMode="auto">
            <a:xfrm rot="10800000" flipV="1">
              <a:off x="2286000" y="2514600"/>
              <a:ext cx="304800" cy="1524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0" name="Straight Connector 119"/>
            <p:cNvCxnSpPr/>
            <p:nvPr/>
          </p:nvCxnSpPr>
          <p:spPr bwMode="auto">
            <a:xfrm>
              <a:off x="1905000" y="10668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1" name="Straight Connector 120"/>
            <p:cNvCxnSpPr/>
            <p:nvPr/>
          </p:nvCxnSpPr>
          <p:spPr bwMode="auto">
            <a:xfrm>
              <a:off x="2895600" y="2514600"/>
              <a:ext cx="304800" cy="1524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2" name="Straight Connector 121"/>
            <p:cNvCxnSpPr/>
            <p:nvPr/>
          </p:nvCxnSpPr>
          <p:spPr bwMode="auto">
            <a:xfrm>
              <a:off x="3429000" y="24384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3" name="Straight Connector 122"/>
            <p:cNvCxnSpPr/>
            <p:nvPr/>
          </p:nvCxnSpPr>
          <p:spPr bwMode="auto">
            <a:xfrm>
              <a:off x="2438400" y="990600"/>
              <a:ext cx="304800" cy="1524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4" name="Straight Connector 123"/>
            <p:cNvCxnSpPr/>
            <p:nvPr/>
          </p:nvCxnSpPr>
          <p:spPr bwMode="auto">
            <a:xfrm flipV="1">
              <a:off x="3200400" y="1066800"/>
              <a:ext cx="1524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5" name="Straight Connector 124"/>
            <p:cNvCxnSpPr/>
            <p:nvPr/>
          </p:nvCxnSpPr>
          <p:spPr bwMode="auto">
            <a:xfrm flipV="1">
              <a:off x="3581400" y="11430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flipV="1">
              <a:off x="3962400" y="12954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7" name="Straight Connector 126"/>
            <p:cNvCxnSpPr/>
            <p:nvPr/>
          </p:nvCxnSpPr>
          <p:spPr bwMode="auto">
            <a:xfrm flipV="1">
              <a:off x="4267200" y="14478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8" name="Straight Connector 127"/>
            <p:cNvCxnSpPr/>
            <p:nvPr/>
          </p:nvCxnSpPr>
          <p:spPr bwMode="auto">
            <a:xfrm>
              <a:off x="4419600" y="1676400"/>
              <a:ext cx="304800" cy="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29" name="Straight Connector 128"/>
            <p:cNvCxnSpPr>
              <a:stCxn id="133" idx="2"/>
            </p:cNvCxnSpPr>
            <p:nvPr/>
          </p:nvCxnSpPr>
          <p:spPr bwMode="auto">
            <a:xfrm rot="16200000" flipH="1">
              <a:off x="4585218" y="1689618"/>
              <a:ext cx="76200" cy="354564"/>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30" name="Straight Connector 129"/>
            <p:cNvCxnSpPr/>
            <p:nvPr/>
          </p:nvCxnSpPr>
          <p:spPr bwMode="auto">
            <a:xfrm>
              <a:off x="3962400" y="2286000"/>
              <a:ext cx="3810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cxnSp>
          <p:nvCxnSpPr>
            <p:cNvPr id="131" name="Straight Connector 130"/>
            <p:cNvCxnSpPr/>
            <p:nvPr/>
          </p:nvCxnSpPr>
          <p:spPr bwMode="auto">
            <a:xfrm>
              <a:off x="4343400" y="2057400"/>
              <a:ext cx="304800" cy="76200"/>
            </a:xfrm>
            <a:prstGeom prst="line">
              <a:avLst/>
            </a:prstGeom>
            <a:solidFill>
              <a:srgbClr val="FF0000">
                <a:alpha val="50000"/>
              </a:srgbClr>
            </a:solidFill>
            <a:ln w="12700" cap="flat" cmpd="sng" algn="ctr">
              <a:solidFill>
                <a:schemeClr val="tx1"/>
              </a:solidFill>
              <a:prstDash val="solid"/>
              <a:round/>
              <a:headEnd type="none" w="med" len="med"/>
              <a:tailEnd type="none" w="med" len="med"/>
            </a:ln>
            <a:effectLst/>
          </p:spPr>
        </p:cxnSp>
      </p:grpSp>
      <p:cxnSp>
        <p:nvCxnSpPr>
          <p:cNvPr id="134" name="Straight Arrow Connector 133"/>
          <p:cNvCxnSpPr/>
          <p:nvPr/>
        </p:nvCxnSpPr>
        <p:spPr bwMode="auto">
          <a:xfrm>
            <a:off x="1371600" y="4038600"/>
            <a:ext cx="533400" cy="1588"/>
          </a:xfrm>
          <a:prstGeom prst="straightConnector1">
            <a:avLst/>
          </a:prstGeom>
          <a:solidFill>
            <a:srgbClr val="FF0000">
              <a:alpha val="50000"/>
            </a:srgbClr>
          </a:solidFill>
          <a:ln w="31750" cap="flat" cmpd="sng" algn="ctr">
            <a:solidFill>
              <a:srgbClr val="FF3300"/>
            </a:solidFill>
            <a:prstDash val="solid"/>
            <a:round/>
            <a:headEnd type="none" w="med" len="med"/>
            <a:tailEnd type="arrow"/>
          </a:ln>
          <a:effectLst/>
        </p:spPr>
      </p:cxnSp>
      <p:sp>
        <p:nvSpPr>
          <p:cNvPr id="135" name="TextBox 134"/>
          <p:cNvSpPr txBox="1"/>
          <p:nvPr/>
        </p:nvSpPr>
        <p:spPr>
          <a:xfrm>
            <a:off x="597773" y="3897868"/>
            <a:ext cx="654346" cy="369332"/>
          </a:xfrm>
          <a:prstGeom prst="rect">
            <a:avLst/>
          </a:prstGeom>
          <a:noFill/>
        </p:spPr>
        <p:txBody>
          <a:bodyPr wrap="none" rtlCol="0">
            <a:spAutoFit/>
          </a:bodyPr>
          <a:lstStyle/>
          <a:p>
            <a:r>
              <a:rPr lang="en-US" dirty="0" smtClean="0">
                <a:latin typeface="Calibri" pitchFamily="34" charset="0"/>
              </a:rPr>
              <a:t>head</a:t>
            </a:r>
            <a:endParaRPr lang="en-US" dirty="0">
              <a:latin typeface="Calibri" pitchFamily="34" charset="0"/>
            </a:endParaRPr>
          </a:p>
        </p:txBody>
      </p:sp>
      <p:sp>
        <p:nvSpPr>
          <p:cNvPr id="136" name="TextBox 135"/>
          <p:cNvSpPr txBox="1"/>
          <p:nvPr/>
        </p:nvSpPr>
        <p:spPr>
          <a:xfrm>
            <a:off x="6019800" y="3810000"/>
            <a:ext cx="479618" cy="369332"/>
          </a:xfrm>
          <a:prstGeom prst="rect">
            <a:avLst/>
          </a:prstGeom>
          <a:noFill/>
        </p:spPr>
        <p:txBody>
          <a:bodyPr wrap="none" rtlCol="0">
            <a:spAutoFit/>
          </a:bodyPr>
          <a:lstStyle/>
          <a:p>
            <a:r>
              <a:rPr lang="en-US" dirty="0" smtClean="0">
                <a:latin typeface="Calibri" pitchFamily="34" charset="0"/>
              </a:rPr>
              <a:t>tail</a:t>
            </a:r>
            <a:endParaRPr lang="en-US" dirty="0">
              <a:latin typeface="Calibri" pitchFamily="34" charset="0"/>
            </a:endParaRPr>
          </a:p>
        </p:txBody>
      </p:sp>
      <p:cxnSp>
        <p:nvCxnSpPr>
          <p:cNvPr id="137" name="Straight Arrow Connector 136"/>
          <p:cNvCxnSpPr/>
          <p:nvPr/>
        </p:nvCxnSpPr>
        <p:spPr bwMode="auto">
          <a:xfrm rot="10800000" flipV="1">
            <a:off x="5562600" y="4038600"/>
            <a:ext cx="379412" cy="228600"/>
          </a:xfrm>
          <a:prstGeom prst="straightConnector1">
            <a:avLst/>
          </a:prstGeom>
          <a:solidFill>
            <a:srgbClr val="FF0000">
              <a:alpha val="50000"/>
            </a:srgbClr>
          </a:solidFill>
          <a:ln w="31750" cap="flat" cmpd="sng" algn="ctr">
            <a:solidFill>
              <a:srgbClr val="FF0000"/>
            </a:solidFill>
            <a:prstDash val="solid"/>
            <a:round/>
            <a:headEnd type="none" w="med" len="med"/>
            <a:tailEnd type="arrow"/>
          </a:ln>
          <a:effectLst/>
        </p:spPr>
      </p:cxnSp>
      <p:sp>
        <p:nvSpPr>
          <p:cNvPr id="138" name="Rectangle 137"/>
          <p:cNvSpPr/>
          <p:nvPr/>
        </p:nvSpPr>
        <p:spPr bwMode="auto">
          <a:xfrm>
            <a:off x="1905000" y="41148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39" name="Rectangle 138"/>
          <p:cNvSpPr/>
          <p:nvPr/>
        </p:nvSpPr>
        <p:spPr bwMode="auto">
          <a:xfrm>
            <a:off x="2209800" y="39624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40" name="Rectangle 139"/>
          <p:cNvSpPr/>
          <p:nvPr/>
        </p:nvSpPr>
        <p:spPr bwMode="auto">
          <a:xfrm>
            <a:off x="2514600" y="38862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41" name="Rectangle 140"/>
          <p:cNvSpPr/>
          <p:nvPr/>
        </p:nvSpPr>
        <p:spPr bwMode="auto">
          <a:xfrm>
            <a:off x="3048000" y="38100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42" name="Rectangle 141"/>
          <p:cNvSpPr/>
          <p:nvPr/>
        </p:nvSpPr>
        <p:spPr bwMode="auto">
          <a:xfrm>
            <a:off x="3657600" y="38100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43" name="Rectangle 142"/>
          <p:cNvSpPr/>
          <p:nvPr/>
        </p:nvSpPr>
        <p:spPr bwMode="auto">
          <a:xfrm>
            <a:off x="5105400" y="41910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44" name="Rectangle 143"/>
          <p:cNvSpPr/>
          <p:nvPr/>
        </p:nvSpPr>
        <p:spPr bwMode="auto">
          <a:xfrm>
            <a:off x="4724400" y="40386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45" name="Rectangle 144"/>
          <p:cNvSpPr/>
          <p:nvPr/>
        </p:nvSpPr>
        <p:spPr bwMode="auto">
          <a:xfrm>
            <a:off x="4267200" y="38862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46" name="Rectangle 145"/>
          <p:cNvSpPr/>
          <p:nvPr/>
        </p:nvSpPr>
        <p:spPr bwMode="auto">
          <a:xfrm>
            <a:off x="5257800" y="4343400"/>
            <a:ext cx="152400" cy="76200"/>
          </a:xfrm>
          <a:prstGeom prst="rect">
            <a:avLst/>
          </a:prstGeom>
          <a:solidFill>
            <a:srgbClr val="FF0000">
              <a:alpha val="50000"/>
            </a:srgb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47" name="Rectangle 146"/>
          <p:cNvSpPr/>
          <p:nvPr/>
        </p:nvSpPr>
        <p:spPr bwMode="auto">
          <a:xfrm>
            <a:off x="5410200" y="4572000"/>
            <a:ext cx="169325" cy="76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48" name="Rectangle 147"/>
          <p:cNvSpPr/>
          <p:nvPr/>
        </p:nvSpPr>
        <p:spPr bwMode="auto">
          <a:xfrm>
            <a:off x="5334000" y="4724400"/>
            <a:ext cx="169325" cy="76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49" name="Rectangle 148"/>
          <p:cNvSpPr/>
          <p:nvPr/>
        </p:nvSpPr>
        <p:spPr bwMode="auto">
          <a:xfrm>
            <a:off x="5105400" y="5029200"/>
            <a:ext cx="169325" cy="76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sp>
        <p:nvSpPr>
          <p:cNvPr id="150" name="Rectangle 149"/>
          <p:cNvSpPr/>
          <p:nvPr/>
        </p:nvSpPr>
        <p:spPr bwMode="auto">
          <a:xfrm>
            <a:off x="4724400" y="5181600"/>
            <a:ext cx="169325" cy="76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Calibri" pitchFamily="34" charset="0"/>
            </a:endParaRPr>
          </a:p>
        </p:txBody>
      </p:sp>
      <p:cxnSp>
        <p:nvCxnSpPr>
          <p:cNvPr id="151" name="Straight Arrow Connector 150"/>
          <p:cNvCxnSpPr/>
          <p:nvPr/>
        </p:nvCxnSpPr>
        <p:spPr bwMode="auto">
          <a:xfrm rot="5400000" flipH="1" flipV="1">
            <a:off x="4114800" y="5715000"/>
            <a:ext cx="458788" cy="1588"/>
          </a:xfrm>
          <a:prstGeom prst="straightConnector1">
            <a:avLst/>
          </a:prstGeom>
          <a:solidFill>
            <a:srgbClr val="FF0000">
              <a:alpha val="50000"/>
            </a:srgbClr>
          </a:solidFill>
          <a:ln w="12700" cap="flat" cmpd="sng" algn="ctr">
            <a:solidFill>
              <a:schemeClr val="tx1"/>
            </a:solidFill>
            <a:prstDash val="solid"/>
            <a:round/>
            <a:headEnd type="none" w="med" len="med"/>
            <a:tailEnd type="arrow"/>
          </a:ln>
          <a:effectLst/>
        </p:spPr>
      </p:cxnSp>
      <p:sp>
        <p:nvSpPr>
          <p:cNvPr id="152" name="TextBox 151"/>
          <p:cNvSpPr txBox="1"/>
          <p:nvPr/>
        </p:nvSpPr>
        <p:spPr>
          <a:xfrm>
            <a:off x="3352800" y="5715000"/>
            <a:ext cx="974177" cy="369332"/>
          </a:xfrm>
          <a:prstGeom prst="rect">
            <a:avLst/>
          </a:prstGeom>
          <a:noFill/>
        </p:spPr>
        <p:txBody>
          <a:bodyPr wrap="none" rtlCol="0">
            <a:spAutoFit/>
          </a:bodyPr>
          <a:lstStyle/>
          <a:p>
            <a:r>
              <a:rPr lang="en-US" dirty="0" smtClean="0">
                <a:latin typeface="Calibri" pitchFamily="34" charset="0"/>
              </a:rPr>
              <a:t>New-tail</a:t>
            </a:r>
            <a:endParaRPr lang="en-US" dirty="0">
              <a:latin typeface="Calibri" pitchFamily="34" charset="0"/>
            </a:endParaRPr>
          </a:p>
        </p:txBody>
      </p:sp>
      <p:grpSp>
        <p:nvGrpSpPr>
          <p:cNvPr id="7" name="Group 242"/>
          <p:cNvGrpSpPr/>
          <p:nvPr/>
        </p:nvGrpSpPr>
        <p:grpSpPr>
          <a:xfrm>
            <a:off x="4800600" y="1611868"/>
            <a:ext cx="3962401" cy="369332"/>
            <a:chOff x="6400799" y="1403866"/>
            <a:chExt cx="3151653" cy="369332"/>
          </a:xfrm>
        </p:grpSpPr>
        <p:sp>
          <p:nvSpPr>
            <p:cNvPr id="244" name="Rectangle 243"/>
            <p:cNvSpPr/>
            <p:nvPr/>
          </p:nvSpPr>
          <p:spPr bwMode="auto">
            <a:xfrm>
              <a:off x="6400799" y="1550432"/>
              <a:ext cx="152400" cy="762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a:p>
          </p:txBody>
        </p:sp>
        <p:sp>
          <p:nvSpPr>
            <p:cNvPr id="245" name="TextBox 244"/>
            <p:cNvSpPr txBox="1"/>
            <p:nvPr/>
          </p:nvSpPr>
          <p:spPr>
            <a:xfrm>
              <a:off x="6582626" y="1403866"/>
              <a:ext cx="2969826" cy="369332"/>
            </a:xfrm>
            <a:prstGeom prst="rect">
              <a:avLst/>
            </a:prstGeom>
            <a:noFill/>
          </p:spPr>
          <p:txBody>
            <a:bodyPr wrap="square" rtlCol="0">
              <a:spAutoFit/>
            </a:bodyPr>
            <a:lstStyle/>
            <a:p>
              <a:r>
                <a:rPr lang="en-US" dirty="0" smtClean="0"/>
                <a:t>: element already </a:t>
              </a:r>
              <a:r>
                <a:rPr lang="en-US" dirty="0" err="1" smtClean="0"/>
                <a:t>enqueued</a:t>
              </a:r>
              <a:r>
                <a:rPr lang="en-US" dirty="0" smtClean="0"/>
                <a:t> </a:t>
              </a:r>
              <a:endParaRPr lang="en-US" dirty="0"/>
            </a:p>
          </p:txBody>
        </p:sp>
      </p:grpSp>
      <p:sp>
        <p:nvSpPr>
          <p:cNvPr id="246" name="TextBox 245"/>
          <p:cNvSpPr txBox="1"/>
          <p:nvPr/>
        </p:nvSpPr>
        <p:spPr>
          <a:xfrm>
            <a:off x="228600" y="3516868"/>
            <a:ext cx="654346" cy="369332"/>
          </a:xfrm>
          <a:prstGeom prst="rect">
            <a:avLst/>
          </a:prstGeom>
          <a:noFill/>
          <a:ln w="25400">
            <a:solidFill>
              <a:schemeClr val="tx1"/>
            </a:solidFill>
          </a:ln>
        </p:spPr>
        <p:txBody>
          <a:bodyPr wrap="none" rtlCol="0">
            <a:spAutoFit/>
          </a:bodyPr>
          <a:lstStyle/>
          <a:p>
            <a:r>
              <a:rPr lang="en-US" dirty="0" smtClean="0">
                <a:latin typeface="Calibri" pitchFamily="34" charset="0"/>
              </a:rPr>
              <a:t>head</a:t>
            </a:r>
            <a:endParaRPr lang="en-US" dirty="0">
              <a:latin typeface="Calibri" pitchFamily="34" charset="0"/>
            </a:endParaRPr>
          </a:p>
        </p:txBody>
      </p:sp>
      <p:sp>
        <p:nvSpPr>
          <p:cNvPr id="247" name="TextBox 246"/>
          <p:cNvSpPr txBox="1"/>
          <p:nvPr/>
        </p:nvSpPr>
        <p:spPr>
          <a:xfrm>
            <a:off x="1653982" y="3516868"/>
            <a:ext cx="479618" cy="369332"/>
          </a:xfrm>
          <a:prstGeom prst="rect">
            <a:avLst/>
          </a:prstGeom>
          <a:noFill/>
          <a:ln w="25400">
            <a:solidFill>
              <a:schemeClr val="tx1"/>
            </a:solidFill>
          </a:ln>
        </p:spPr>
        <p:txBody>
          <a:bodyPr wrap="none" rtlCol="0">
            <a:spAutoFit/>
          </a:bodyPr>
          <a:lstStyle/>
          <a:p>
            <a:r>
              <a:rPr lang="en-US" dirty="0" smtClean="0">
                <a:latin typeface="Calibri" pitchFamily="34" charset="0"/>
              </a:rPr>
              <a:t>tail</a:t>
            </a:r>
            <a:endParaRPr lang="en-US" dirty="0">
              <a:latin typeface="Calibri" pitchFamily="34" charset="0"/>
            </a:endParaRPr>
          </a:p>
        </p:txBody>
      </p:sp>
      <p:cxnSp>
        <p:nvCxnSpPr>
          <p:cNvPr id="249" name="Straight Arrow Connector 248"/>
          <p:cNvCxnSpPr>
            <a:endCxn id="32" idx="2"/>
          </p:cNvCxnSpPr>
          <p:nvPr/>
        </p:nvCxnSpPr>
        <p:spPr bwMode="auto">
          <a:xfrm rot="16200000" flipV="1">
            <a:off x="-262141" y="2558846"/>
            <a:ext cx="1688862" cy="53033"/>
          </a:xfrm>
          <a:prstGeom prst="straightConnector1">
            <a:avLst/>
          </a:prstGeom>
          <a:solidFill>
            <a:srgbClr val="FF0000">
              <a:alpha val="50000"/>
            </a:srgbClr>
          </a:solidFill>
          <a:ln w="31750" cap="flat" cmpd="sng" algn="ctr">
            <a:solidFill>
              <a:srgbClr val="0033CC"/>
            </a:solidFill>
            <a:prstDash val="dashDot"/>
            <a:round/>
            <a:headEnd type="none" w="med" len="med"/>
            <a:tailEnd type="stealth" w="lg" len="lg"/>
          </a:ln>
          <a:effectLst/>
        </p:spPr>
      </p:cxnSp>
      <p:sp>
        <p:nvSpPr>
          <p:cNvPr id="250" name="TextBox 249"/>
          <p:cNvSpPr txBox="1"/>
          <p:nvPr/>
        </p:nvSpPr>
        <p:spPr>
          <a:xfrm>
            <a:off x="780763" y="2286000"/>
            <a:ext cx="938270" cy="646331"/>
          </a:xfrm>
          <a:prstGeom prst="rect">
            <a:avLst/>
          </a:prstGeom>
          <a:noFill/>
        </p:spPr>
        <p:txBody>
          <a:bodyPr wrap="none" rtlCol="0">
            <a:spAutoFit/>
          </a:bodyPr>
          <a:lstStyle/>
          <a:p>
            <a:pPr algn="ctr"/>
            <a:r>
              <a:rPr lang="en-US" dirty="0" smtClean="0">
                <a:latin typeface="Calibri" pitchFamily="34" charset="0"/>
              </a:rPr>
              <a:t>pointer</a:t>
            </a:r>
          </a:p>
          <a:p>
            <a:pPr algn="ctr"/>
            <a:r>
              <a:rPr lang="en-US" dirty="0" smtClean="0">
                <a:latin typeface="Calibri" pitchFamily="34" charset="0"/>
              </a:rPr>
              <a:t>updates</a:t>
            </a:r>
            <a:endParaRPr lang="en-US" dirty="0">
              <a:latin typeface="Calibri" pitchFamily="34" charset="0"/>
            </a:endParaRPr>
          </a:p>
        </p:txBody>
      </p:sp>
      <p:cxnSp>
        <p:nvCxnSpPr>
          <p:cNvPr id="252" name="Straight Arrow Connector 251"/>
          <p:cNvCxnSpPr>
            <a:stCxn id="34" idx="2"/>
          </p:cNvCxnSpPr>
          <p:nvPr/>
        </p:nvCxnSpPr>
        <p:spPr bwMode="auto">
          <a:xfrm rot="5400000">
            <a:off x="1032714" y="2579591"/>
            <a:ext cx="1699736" cy="22418"/>
          </a:xfrm>
          <a:prstGeom prst="straightConnector1">
            <a:avLst/>
          </a:prstGeom>
          <a:solidFill>
            <a:srgbClr val="FF0000">
              <a:alpha val="50000"/>
            </a:srgbClr>
          </a:solidFill>
          <a:ln w="31750" cap="flat" cmpd="sng" algn="ctr">
            <a:solidFill>
              <a:srgbClr val="0033CC"/>
            </a:solidFill>
            <a:prstDash val="dashDot"/>
            <a:round/>
            <a:headEnd type="none" w="med" len="med"/>
            <a:tailEnd type="stealth" w="lg" len="lg"/>
          </a:ln>
          <a:effectLst/>
        </p:spPr>
      </p:cxnSp>
      <p:sp>
        <p:nvSpPr>
          <p:cNvPr id="73" name="TextBox 72"/>
          <p:cNvSpPr txBox="1"/>
          <p:nvPr/>
        </p:nvSpPr>
        <p:spPr>
          <a:xfrm>
            <a:off x="6781800" y="3059668"/>
            <a:ext cx="1864869" cy="369332"/>
          </a:xfrm>
          <a:prstGeom prst="rect">
            <a:avLst/>
          </a:prstGeom>
          <a:solidFill>
            <a:schemeClr val="accent1">
              <a:lumMod val="20000"/>
              <a:lumOff val="80000"/>
            </a:schemeClr>
          </a:solidFill>
          <a:ln w="25400">
            <a:solidFill>
              <a:srgbClr val="0033CC"/>
            </a:solidFill>
          </a:ln>
        </p:spPr>
        <p:txBody>
          <a:bodyPr wrap="none" rtlCol="0">
            <a:spAutoFit/>
          </a:bodyPr>
          <a:lstStyle/>
          <a:p>
            <a:r>
              <a:rPr lang="en-US" b="1" dirty="0" err="1" smtClean="0">
                <a:latin typeface="Calibri" pitchFamily="34" charset="0"/>
              </a:rPr>
              <a:t>PCIe</a:t>
            </a:r>
            <a:r>
              <a:rPr lang="en-US" b="1" dirty="0" smtClean="0">
                <a:latin typeface="Calibri" pitchFamily="34" charset="0"/>
              </a:rPr>
              <a:t> interconnect</a:t>
            </a:r>
            <a:endParaRPr lang="en-US" b="1" dirty="0">
              <a:latin typeface="Calibri" pitchFamily="34" charset="0"/>
            </a:endParaRPr>
          </a:p>
        </p:txBody>
      </p:sp>
      <p:sp>
        <p:nvSpPr>
          <p:cNvPr id="74" name="Slide Number Placeholder 73"/>
          <p:cNvSpPr>
            <a:spLocks noGrp="1"/>
          </p:cNvSpPr>
          <p:nvPr>
            <p:ph type="sldNum" sz="quarter" idx="11"/>
          </p:nvPr>
        </p:nvSpPr>
        <p:spPr/>
        <p:txBody>
          <a:bodyPr/>
          <a:lstStyle/>
          <a:p>
            <a:fld id="{47187905-9C84-4ADF-B872-3A8381EE4416}" type="slidenum">
              <a:rPr lang="el-GR" smtClean="0"/>
              <a:pPr/>
              <a:t>45</a:t>
            </a:fld>
            <a:endParaRPr lang="el-GR"/>
          </a:p>
        </p:txBody>
      </p:sp>
      <p:sp>
        <p:nvSpPr>
          <p:cNvPr id="75" name="Footer Placeholder 74"/>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smtClean="0"/>
              <a:t>Completion FIFO</a:t>
            </a:r>
            <a:endParaRPr lang="el-GR" smtClean="0"/>
          </a:p>
        </p:txBody>
      </p:sp>
      <p:sp>
        <p:nvSpPr>
          <p:cNvPr id="32772" name="Rectangle 3"/>
          <p:cNvSpPr>
            <a:spLocks noGrp="1" noChangeArrowheads="1"/>
          </p:cNvSpPr>
          <p:nvPr>
            <p:ph type="body" idx="1"/>
          </p:nvPr>
        </p:nvSpPr>
        <p:spPr/>
        <p:txBody>
          <a:bodyPr/>
          <a:lstStyle/>
          <a:p>
            <a:pPr eaLnBrk="1" hangingPunct="1"/>
            <a:r>
              <a:rPr lang="en-US" dirty="0" smtClean="0"/>
              <a:t>PIO is expensive for controller CPU</a:t>
            </a:r>
          </a:p>
          <a:p>
            <a:pPr eaLnBrk="1" hangingPunct="1"/>
            <a:r>
              <a:rPr lang="en-US" dirty="0" smtClean="0"/>
              <a:t>We use DMA for Completion FIFO queue</a:t>
            </a:r>
          </a:p>
          <a:p>
            <a:pPr eaLnBrk="1" hangingPunct="1"/>
            <a:r>
              <a:rPr lang="en-US" dirty="0" smtClean="0"/>
              <a:t>Completion transfers can be piggy-backed on data transfers</a:t>
            </a:r>
          </a:p>
          <a:p>
            <a:pPr lvl="1" eaLnBrk="1" hangingPunct="1"/>
            <a:r>
              <a:rPr lang="en-US" dirty="0" smtClean="0"/>
              <a:t>For reads</a:t>
            </a:r>
            <a:endParaRPr lang="el-GR" dirty="0" smtClean="0"/>
          </a:p>
        </p:txBody>
      </p:sp>
      <p:sp>
        <p:nvSpPr>
          <p:cNvPr id="9" name="Slide Number Placeholder 8"/>
          <p:cNvSpPr>
            <a:spLocks noGrp="1"/>
          </p:cNvSpPr>
          <p:nvPr>
            <p:ph type="sldNum" sz="quarter" idx="11"/>
          </p:nvPr>
        </p:nvSpPr>
        <p:spPr/>
        <p:txBody>
          <a:bodyPr/>
          <a:lstStyle/>
          <a:p>
            <a:fld id="{47187905-9C84-4ADF-B872-3A8381EE4416}" type="slidenum">
              <a:rPr lang="el-GR" smtClean="0"/>
              <a:pPr/>
              <a:t>46</a:t>
            </a:fld>
            <a:endParaRPr lang="el-GR"/>
          </a:p>
        </p:txBody>
      </p:sp>
      <p:sp>
        <p:nvSpPr>
          <p:cNvPr id="10" name="Footer Placeholder 9"/>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92075" y="152400"/>
            <a:ext cx="8991600" cy="838200"/>
          </a:xfrm>
        </p:spPr>
        <p:txBody>
          <a:bodyPr>
            <a:normAutofit fontScale="90000"/>
          </a:bodyPr>
          <a:lstStyle/>
          <a:p>
            <a:pPr eaLnBrk="1" hangingPunct="1"/>
            <a:r>
              <a:rPr lang="en-US" sz="4000" dirty="0" smtClean="0"/>
              <a:t>Command &amp; Completion FIFO Implementation</a:t>
            </a:r>
            <a:endParaRPr lang="el-GR" sz="4000" dirty="0" smtClean="0"/>
          </a:p>
        </p:txBody>
      </p:sp>
      <p:sp>
        <p:nvSpPr>
          <p:cNvPr id="33796" name="Rectangle 3"/>
          <p:cNvSpPr>
            <a:spLocks noGrp="1" noChangeArrowheads="1"/>
          </p:cNvSpPr>
          <p:nvPr>
            <p:ph type="body" idx="1"/>
          </p:nvPr>
        </p:nvSpPr>
        <p:spPr/>
        <p:txBody>
          <a:bodyPr/>
          <a:lstStyle/>
          <a:p>
            <a:pPr eaLnBrk="1" hangingPunct="1"/>
            <a:r>
              <a:rPr lang="en-US" dirty="0" smtClean="0"/>
              <a:t>IOP348 ATU-MU provides circular queues</a:t>
            </a:r>
          </a:p>
          <a:p>
            <a:pPr lvl="1" eaLnBrk="1" hangingPunct="1"/>
            <a:r>
              <a:rPr lang="en-US" dirty="0" smtClean="0"/>
              <a:t>4 byte elements</a:t>
            </a:r>
          </a:p>
          <a:p>
            <a:pPr lvl="1" eaLnBrk="1" hangingPunct="1"/>
            <a:r>
              <a:rPr lang="en-US" dirty="0" smtClean="0"/>
              <a:t>Up to 128KB</a:t>
            </a:r>
          </a:p>
          <a:p>
            <a:pPr lvl="1" eaLnBrk="1" hangingPunct="1"/>
            <a:r>
              <a:rPr lang="en-US" dirty="0" smtClean="0"/>
              <a:t>Significant management overheads</a:t>
            </a:r>
          </a:p>
          <a:p>
            <a:pPr eaLnBrk="1" hangingPunct="1"/>
            <a:r>
              <a:rPr lang="en-US" dirty="0" smtClean="0"/>
              <a:t>Instead, we implemented FIFOs entirely in software</a:t>
            </a:r>
          </a:p>
          <a:p>
            <a:pPr lvl="1" eaLnBrk="1" hangingPunct="1"/>
            <a:r>
              <a:rPr lang="en-US" dirty="0" smtClean="0"/>
              <a:t>Memory-mapped across </a:t>
            </a:r>
            <a:r>
              <a:rPr lang="en-US" dirty="0" err="1" smtClean="0"/>
              <a:t>PCIe</a:t>
            </a:r>
            <a:endParaRPr lang="en-US" dirty="0" smtClean="0"/>
          </a:p>
          <a:p>
            <a:pPr lvl="2" eaLnBrk="1" hangingPunct="1"/>
            <a:r>
              <a:rPr lang="en-US" dirty="0" smtClean="0"/>
              <a:t>For DMA and PIO direct access</a:t>
            </a:r>
          </a:p>
        </p:txBody>
      </p:sp>
      <p:sp>
        <p:nvSpPr>
          <p:cNvPr id="9" name="Slide Number Placeholder 8"/>
          <p:cNvSpPr>
            <a:spLocks noGrp="1"/>
          </p:cNvSpPr>
          <p:nvPr>
            <p:ph type="sldNum" sz="quarter" idx="11"/>
          </p:nvPr>
        </p:nvSpPr>
        <p:spPr/>
        <p:txBody>
          <a:bodyPr/>
          <a:lstStyle/>
          <a:p>
            <a:fld id="{47187905-9C84-4ADF-B872-3A8381EE4416}" type="slidenum">
              <a:rPr lang="el-GR" smtClean="0"/>
              <a:pPr/>
              <a:t>47</a:t>
            </a:fld>
            <a:endParaRPr lang="el-GR"/>
          </a:p>
        </p:txBody>
      </p:sp>
      <p:sp>
        <p:nvSpPr>
          <p:cNvPr id="10" name="Footer Placeholder 9"/>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dirty="0" smtClean="0"/>
              <a:t>Context Scheduling</a:t>
            </a:r>
          </a:p>
        </p:txBody>
      </p:sp>
      <p:sp>
        <p:nvSpPr>
          <p:cNvPr id="28674" name="Rectangle 3"/>
          <p:cNvSpPr>
            <a:spLocks noGrp="1"/>
          </p:cNvSpPr>
          <p:nvPr>
            <p:ph sz="quarter" idx="1"/>
          </p:nvPr>
        </p:nvSpPr>
        <p:spPr/>
        <p:txBody>
          <a:bodyPr>
            <a:normAutofit fontScale="92500" lnSpcReduction="10000"/>
          </a:bodyPr>
          <a:lstStyle/>
          <a:p>
            <a:r>
              <a:rPr lang="en-US" dirty="0" smtClean="0"/>
              <a:t>Multiple in-flight I/O commands at any one time</a:t>
            </a:r>
          </a:p>
          <a:p>
            <a:pPr lvl="1"/>
            <a:r>
              <a:rPr lang="en-US" dirty="0" smtClean="0"/>
              <a:t>I/O command processing actually proceeds in discrete stages, with several events/notifications being triggered at each</a:t>
            </a:r>
          </a:p>
          <a:p>
            <a:r>
              <a:rPr lang="en-US" dirty="0" smtClean="0"/>
              <a:t>Option-I: Event-driven </a:t>
            </a:r>
          </a:p>
          <a:p>
            <a:pPr lvl="1"/>
            <a:r>
              <a:rPr lang="en-US" dirty="0" smtClean="0"/>
              <a:t>Design (and tune) dedicated FSM</a:t>
            </a:r>
          </a:p>
          <a:p>
            <a:pPr lvl="1"/>
            <a:r>
              <a:rPr lang="en-US" u="sng" dirty="0" smtClean="0"/>
              <a:t>Many events </a:t>
            </a:r>
            <a:r>
              <a:rPr lang="en-US" dirty="0" smtClean="0"/>
              <a:t>during I/O processing</a:t>
            </a:r>
          </a:p>
          <a:p>
            <a:pPr lvl="2"/>
            <a:r>
              <a:rPr lang="en-US" dirty="0" err="1" smtClean="0"/>
              <a:t>Eg</a:t>
            </a:r>
            <a:r>
              <a:rPr lang="en-US" dirty="0" smtClean="0"/>
              <a:t>: DMA transfer start/completion, disk I/O start/completion, … </a:t>
            </a:r>
          </a:p>
          <a:p>
            <a:r>
              <a:rPr lang="en-US" dirty="0" smtClean="0"/>
              <a:t>Option-II: Thread-based</a:t>
            </a:r>
          </a:p>
          <a:p>
            <a:pPr lvl="1"/>
            <a:r>
              <a:rPr lang="en-US" dirty="0" smtClean="0"/>
              <a:t>Encapsulate  I/O processing stages in threads, schedule threads</a:t>
            </a:r>
          </a:p>
          <a:p>
            <a:r>
              <a:rPr lang="en-US" dirty="0" smtClean="0"/>
              <a:t>We have used Thread-based, </a:t>
            </a:r>
            <a:r>
              <a:rPr lang="en-US" u="sng" dirty="0" smtClean="0"/>
              <a:t>using full Linux OS</a:t>
            </a:r>
          </a:p>
          <a:p>
            <a:pPr lvl="1"/>
            <a:r>
              <a:rPr lang="en-US" dirty="0" smtClean="0"/>
              <a:t>Programmable, infrastructure in-place to build advanced functionality more easily</a:t>
            </a:r>
          </a:p>
          <a:p>
            <a:pPr lvl="1"/>
            <a:r>
              <a:rPr lang="en-US" dirty="0" smtClean="0"/>
              <a:t>… but more s/w layers, with less control over timing of events/interactions </a:t>
            </a:r>
          </a:p>
        </p:txBody>
      </p:sp>
      <p:sp>
        <p:nvSpPr>
          <p:cNvPr id="8" name="Slide Number Placeholder 7"/>
          <p:cNvSpPr>
            <a:spLocks noGrp="1"/>
          </p:cNvSpPr>
          <p:nvPr>
            <p:ph type="sldNum" sz="quarter" idx="11"/>
          </p:nvPr>
        </p:nvSpPr>
        <p:spPr/>
        <p:txBody>
          <a:bodyPr/>
          <a:lstStyle/>
          <a:p>
            <a:fld id="{47187905-9C84-4ADF-B872-3A8381EE4416}" type="slidenum">
              <a:rPr lang="el-GR" smtClean="0"/>
              <a:pPr/>
              <a:t>48</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p:cNvSpPr>
          <p:nvPr>
            <p:ph type="title"/>
          </p:nvPr>
        </p:nvSpPr>
        <p:spPr/>
        <p:txBody>
          <a:bodyPr/>
          <a:lstStyle/>
          <a:p>
            <a:r>
              <a:rPr lang="en-US" smtClean="0"/>
              <a:t>Scheduling Policy</a:t>
            </a:r>
            <a:endParaRPr lang="en-US" dirty="0" smtClean="0"/>
          </a:p>
        </p:txBody>
      </p:sp>
      <p:sp>
        <p:nvSpPr>
          <p:cNvPr id="431107" name="Rectangle 3"/>
          <p:cNvSpPr>
            <a:spLocks noGrp="1"/>
          </p:cNvSpPr>
          <p:nvPr>
            <p:ph sz="quarter" idx="1"/>
          </p:nvPr>
        </p:nvSpPr>
        <p:spPr/>
        <p:txBody>
          <a:bodyPr>
            <a:normAutofit fontScale="92500"/>
          </a:bodyPr>
          <a:lstStyle/>
          <a:p>
            <a:r>
              <a:rPr lang="en-US" smtClean="0"/>
              <a:t>Threads (work-queues) instead of FSMs</a:t>
            </a:r>
          </a:p>
          <a:p>
            <a:pPr lvl="1"/>
            <a:r>
              <a:rPr lang="en-US" smtClean="0"/>
              <a:t>Simpler to develop/re-factor code &amp; debug</a:t>
            </a:r>
          </a:p>
          <a:p>
            <a:pPr lvl="1"/>
            <a:r>
              <a:rPr lang="en-US" smtClean="0"/>
              <a:t>Can block independently from one another </a:t>
            </a:r>
          </a:p>
          <a:p>
            <a:r>
              <a:rPr lang="en-US" smtClean="0"/>
              <a:t>Default Linux scheduler (SCHED_OTHER) is not optimal </a:t>
            </a:r>
          </a:p>
          <a:p>
            <a:pPr lvl="1"/>
            <a:r>
              <a:rPr lang="en-US" smtClean="0"/>
              <a:t>Threads need to be explicitly pre-empted when polling on a resource</a:t>
            </a:r>
          </a:p>
          <a:p>
            <a:pPr lvl="1"/>
            <a:r>
              <a:rPr lang="en-US" smtClean="0"/>
              <a:t>Events are grouped within threads</a:t>
            </a:r>
          </a:p>
          <a:p>
            <a:r>
              <a:rPr lang="en-US" smtClean="0"/>
              <a:t>Custom scheduling, based on SCHED_FIFO policy</a:t>
            </a:r>
          </a:p>
          <a:p>
            <a:pPr lvl="1"/>
            <a:r>
              <a:rPr lang="en-US" smtClean="0"/>
              <a:t>Static priorities, no time-slicing (run-until-complete/yield) </a:t>
            </a:r>
          </a:p>
          <a:p>
            <a:pPr lvl="2"/>
            <a:r>
              <a:rPr lang="en-US" smtClean="0"/>
              <a:t>All threads at same priority level (strict FIFO), no dynamic thread creation</a:t>
            </a:r>
          </a:p>
          <a:p>
            <a:pPr lvl="2"/>
            <a:r>
              <a:rPr lang="en-US" smtClean="0"/>
              <a:t>Thread order precisely follows the I/O path </a:t>
            </a:r>
          </a:p>
          <a:p>
            <a:pPr lvl="3"/>
            <a:r>
              <a:rPr lang="en-US" smtClean="0"/>
              <a:t>Crucial to understand the exact sequence of events </a:t>
            </a:r>
          </a:p>
          <a:p>
            <a:pPr lvl="1"/>
            <a:r>
              <a:rPr lang="en-US" smtClean="0"/>
              <a:t>With explicit yield() when polling, or when "enough" work has been done - always yield() when a resource is unavailable </a:t>
            </a:r>
            <a:endParaRPr lang="en-US" dirty="0" smtClean="0"/>
          </a:p>
        </p:txBody>
      </p:sp>
      <p:sp>
        <p:nvSpPr>
          <p:cNvPr id="8" name="Slide Number Placeholder 7"/>
          <p:cNvSpPr>
            <a:spLocks noGrp="1"/>
          </p:cNvSpPr>
          <p:nvPr>
            <p:ph type="sldNum" sz="quarter" idx="11"/>
          </p:nvPr>
        </p:nvSpPr>
        <p:spPr/>
        <p:txBody>
          <a:bodyPr/>
          <a:lstStyle/>
          <a:p>
            <a:fld id="{47187905-9C84-4ADF-B872-3A8381EE4416}" type="slidenum">
              <a:rPr lang="el-GR" smtClean="0"/>
              <a:pPr/>
              <a:t>49</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Technical Challenges: Error Detection</a:t>
            </a:r>
            <a:endParaRPr lang="en-US" dirty="0"/>
          </a:p>
        </p:txBody>
      </p:sp>
      <p:sp>
        <p:nvSpPr>
          <p:cNvPr id="14" name="Content Placeholder 13"/>
          <p:cNvSpPr>
            <a:spLocks noGrp="1"/>
          </p:cNvSpPr>
          <p:nvPr>
            <p:ph sz="quarter" idx="1"/>
          </p:nvPr>
        </p:nvSpPr>
        <p:spPr/>
        <p:txBody>
          <a:bodyPr>
            <a:normAutofit/>
          </a:bodyPr>
          <a:lstStyle/>
          <a:p>
            <a:r>
              <a:rPr lang="en-US" dirty="0" smtClean="0"/>
              <a:t>Compute EDC, per data block, on the common I/O path</a:t>
            </a:r>
          </a:p>
          <a:p>
            <a:r>
              <a:rPr lang="en-US" dirty="0" smtClean="0"/>
              <a:t>Maintain persistent EDC per data block </a:t>
            </a:r>
          </a:p>
          <a:p>
            <a:r>
              <a:rPr lang="en-US" dirty="0" smtClean="0"/>
              <a:t>Minimize impact of EDC retrieval</a:t>
            </a:r>
          </a:p>
          <a:p>
            <a:r>
              <a:rPr lang="en-US" dirty="0" smtClean="0"/>
              <a:t>Minimize impact of EDC calculation &amp; comparison</a:t>
            </a:r>
          </a:p>
          <a:p>
            <a:r>
              <a:rPr lang="en-US" b="1" dirty="0" smtClean="0">
                <a:solidFill>
                  <a:schemeClr val="accent6">
                    <a:lumMod val="75000"/>
                  </a:schemeClr>
                </a:solidFill>
              </a:rPr>
              <a:t>Large amounts of state/control information needs to be computed, stored, and updated in-line with I/O processing</a:t>
            </a:r>
            <a:endParaRPr lang="en-US" dirty="0" smtClean="0"/>
          </a:p>
        </p:txBody>
      </p:sp>
      <p:sp>
        <p:nvSpPr>
          <p:cNvPr id="21" name="Slide Number Placeholder 20"/>
          <p:cNvSpPr>
            <a:spLocks noGrp="1"/>
          </p:cNvSpPr>
          <p:nvPr>
            <p:ph type="sldNum" sz="quarter" idx="11"/>
          </p:nvPr>
        </p:nvSpPr>
        <p:spPr/>
        <p:txBody>
          <a:bodyPr/>
          <a:lstStyle/>
          <a:p>
            <a:fld id="{47187905-9C84-4ADF-B872-3A8381EE4416}" type="slidenum">
              <a:rPr lang="el-GR" smtClean="0"/>
              <a:pPr/>
              <a:t>5</a:t>
            </a:fld>
            <a:endParaRPr lang="el-GR"/>
          </a:p>
        </p:txBody>
      </p:sp>
      <p:sp>
        <p:nvSpPr>
          <p:cNvPr id="22" name="Footer Placeholder 21"/>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Controller On-Board Cache</a:t>
            </a:r>
            <a:endParaRPr lang="en-US" dirty="0"/>
          </a:p>
        </p:txBody>
      </p:sp>
      <p:sp>
        <p:nvSpPr>
          <p:cNvPr id="3" name="Content Placeholder 2"/>
          <p:cNvSpPr>
            <a:spLocks noGrp="1"/>
          </p:cNvSpPr>
          <p:nvPr>
            <p:ph sz="quarter" idx="1"/>
          </p:nvPr>
        </p:nvSpPr>
        <p:spPr>
          <a:xfrm>
            <a:off x="457200" y="1143000"/>
            <a:ext cx="8543956" cy="5105400"/>
          </a:xfrm>
        </p:spPr>
        <p:txBody>
          <a:bodyPr/>
          <a:lstStyle/>
          <a:p>
            <a:r>
              <a:rPr lang="en-US" dirty="0" smtClean="0"/>
              <a:t>Typically, I/O controllers have an on-board cache:</a:t>
            </a:r>
          </a:p>
          <a:p>
            <a:pPr lvl="1"/>
            <a:r>
              <a:rPr lang="en-US" dirty="0" smtClean="0"/>
              <a:t>Exploit temporal locality (recently-accessed data blocks)</a:t>
            </a:r>
          </a:p>
          <a:p>
            <a:pPr lvl="1"/>
            <a:r>
              <a:rPr lang="en-US" dirty="0" smtClean="0"/>
              <a:t>Read-ahead for spatial locality (prefetch adjacent  data blocks)</a:t>
            </a:r>
          </a:p>
          <a:p>
            <a:pPr lvl="1"/>
            <a:r>
              <a:rPr lang="en-US" dirty="0" smtClean="0"/>
              <a:t>Coalescing small writes (e.g. partial-stripe updates with RAID-5/6)</a:t>
            </a:r>
          </a:p>
          <a:p>
            <a:r>
              <a:rPr lang="en-US" dirty="0" smtClean="0"/>
              <a:t>Many design decisions needed</a:t>
            </a:r>
          </a:p>
          <a:p>
            <a:r>
              <a:rPr lang="en-US" dirty="0" smtClean="0"/>
              <a:t>RAID affects cache implementation</a:t>
            </a:r>
          </a:p>
          <a:p>
            <a:pPr lvl="1"/>
            <a:r>
              <a:rPr lang="en-US" dirty="0" smtClean="0"/>
              <a:t>Performance</a:t>
            </a:r>
          </a:p>
          <a:p>
            <a:pPr lvl="1"/>
            <a:r>
              <a:rPr lang="en-US" dirty="0" smtClean="0"/>
              <a:t>Failures (degraded RAID operation)   </a:t>
            </a:r>
          </a:p>
          <a:p>
            <a:endParaRPr lang="en-US" dirty="0" smtClean="0"/>
          </a:p>
        </p:txBody>
      </p:sp>
      <p:sp>
        <p:nvSpPr>
          <p:cNvPr id="6" name="Slide Number Placeholder 5"/>
          <p:cNvSpPr>
            <a:spLocks noGrp="1"/>
          </p:cNvSpPr>
          <p:nvPr>
            <p:ph type="sldNum" sz="quarter" idx="11"/>
          </p:nvPr>
        </p:nvSpPr>
        <p:spPr/>
        <p:txBody>
          <a:bodyPr/>
          <a:lstStyle/>
          <a:p>
            <a:fld id="{A12B9EC2-B6B1-47F1-AFFA-B638D827E0E9}" type="slidenum">
              <a:rPr lang="en-US" smtClean="0"/>
              <a:pPr/>
              <a:t>50</a:t>
            </a:fld>
            <a:endParaRPr lang="en-US" dirty="0"/>
          </a:p>
        </p:txBody>
      </p:sp>
      <p:sp>
        <p:nvSpPr>
          <p:cNvPr id="5" name="Footer Placeholder 4"/>
          <p:cNvSpPr>
            <a:spLocks noGrp="1"/>
          </p:cNvSpPr>
          <p:nvPr>
            <p:ph type="ftr" sz="quarter" idx="12"/>
          </p:nvPr>
        </p:nvSpPr>
        <p:spPr/>
        <p:txBody>
          <a:bodyPr/>
          <a:lstStyle/>
          <a:p>
            <a:r>
              <a:rPr lang="en-US" smtClean="0"/>
              <a:t>I/O Path Design &amp; Implementation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On-board Cache Design Decisions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Placement of the cache</a:t>
            </a:r>
          </a:p>
          <a:p>
            <a:pPr lvl="1"/>
            <a:r>
              <a:rPr lang="en-US" dirty="0" smtClean="0"/>
              <a:t>Near the host interface, near the storage devices  </a:t>
            </a:r>
          </a:p>
          <a:p>
            <a:r>
              <a:rPr lang="en-US" dirty="0" smtClean="0"/>
              <a:t>Mapping function &amp; associativity </a:t>
            </a:r>
          </a:p>
          <a:p>
            <a:pPr lvl="1"/>
            <a:r>
              <a:rPr lang="en-US" dirty="0" smtClean="0"/>
              <a:t>Replacement policy</a:t>
            </a:r>
          </a:p>
          <a:p>
            <a:r>
              <a:rPr lang="en-US" dirty="0" smtClean="0"/>
              <a:t>Handling of writes</a:t>
            </a:r>
          </a:p>
          <a:p>
            <a:pPr lvl="1"/>
            <a:r>
              <a:rPr lang="en-US" dirty="0" smtClean="0"/>
              <a:t>Write-back, write-through</a:t>
            </a:r>
          </a:p>
          <a:p>
            <a:pPr lvl="1"/>
            <a:r>
              <a:rPr lang="en-US" dirty="0" smtClean="0"/>
              <a:t>Write-allocate, write no-allocate </a:t>
            </a:r>
          </a:p>
          <a:p>
            <a:r>
              <a:rPr lang="en-US" dirty="0" smtClean="0"/>
              <a:t> Handling of partial hits/misses</a:t>
            </a:r>
          </a:p>
          <a:p>
            <a:r>
              <a:rPr lang="en-US" dirty="0" smtClean="0"/>
              <a:t> Concurrency / Contention</a:t>
            </a:r>
          </a:p>
          <a:p>
            <a:pPr lvl="1"/>
            <a:r>
              <a:rPr lang="en-US" dirty="0" smtClean="0"/>
              <a:t>Many in-flight requests</a:t>
            </a:r>
          </a:p>
          <a:p>
            <a:pPr lvl="1"/>
            <a:r>
              <a:rPr lang="en-US" dirty="0" smtClean="0"/>
              <a:t>Dependencies between pending accesses</a:t>
            </a:r>
          </a:p>
          <a:p>
            <a:pPr lvl="2"/>
            <a:r>
              <a:rPr lang="en-US" dirty="0" smtClean="0"/>
              <a:t>Hit-under-miss, mapping conflicts</a:t>
            </a:r>
          </a:p>
          <a:p>
            <a:pPr lvl="2"/>
            <a:r>
              <a:rPr lang="en-US" b="1" dirty="0" smtClean="0">
                <a:solidFill>
                  <a:srgbClr val="FF0000"/>
                </a:solidFill>
              </a:rPr>
              <a:t>Contention for individual blocks</a:t>
            </a:r>
          </a:p>
          <a:p>
            <a:pPr lvl="3"/>
            <a:r>
              <a:rPr lang="en-US" dirty="0" err="1" smtClean="0"/>
              <a:t>E.g</a:t>
            </a:r>
            <a:r>
              <a:rPr lang="en-US" dirty="0" smtClean="0"/>
              <a:t>: Read/Write for a block currently being written-back </a:t>
            </a:r>
          </a:p>
        </p:txBody>
      </p:sp>
      <p:sp>
        <p:nvSpPr>
          <p:cNvPr id="7" name="Slide Number Placeholder 6"/>
          <p:cNvSpPr>
            <a:spLocks noGrp="1"/>
          </p:cNvSpPr>
          <p:nvPr>
            <p:ph type="sldNum" sz="quarter" idx="11"/>
          </p:nvPr>
        </p:nvSpPr>
        <p:spPr/>
        <p:txBody>
          <a:bodyPr/>
          <a:lstStyle/>
          <a:p>
            <a:fld id="{A12B9EC2-B6B1-47F1-AFFA-B638D827E0E9}" type="slidenum">
              <a:rPr lang="en-US" smtClean="0"/>
              <a:pPr/>
              <a:t>51</a:t>
            </a:fld>
            <a:endParaRPr lang="en-US" dirty="0"/>
          </a:p>
        </p:txBody>
      </p:sp>
      <p:sp>
        <p:nvSpPr>
          <p:cNvPr id="5" name="Footer Placeholder 4"/>
          <p:cNvSpPr>
            <a:spLocks noGrp="1"/>
          </p:cNvSpPr>
          <p:nvPr>
            <p:ph type="ftr" sz="quarter" idx="12"/>
          </p:nvPr>
        </p:nvSpPr>
        <p:spPr/>
        <p:txBody>
          <a:bodyPr/>
          <a:lstStyle/>
          <a:p>
            <a:r>
              <a:rPr lang="en-US" smtClean="0"/>
              <a:t>I/O Path Design &amp; Implementation</a:t>
            </a:r>
            <a:endParaRPr lang="en-US" dirty="0"/>
          </a:p>
        </p:txBody>
      </p:sp>
      <p:sp>
        <p:nvSpPr>
          <p:cNvPr id="6" name="TextBox 5"/>
          <p:cNvSpPr txBox="1"/>
          <p:nvPr/>
        </p:nvSpPr>
        <p:spPr>
          <a:xfrm>
            <a:off x="4642783" y="4230469"/>
            <a:ext cx="3967817" cy="646331"/>
          </a:xfrm>
          <a:prstGeom prst="rect">
            <a:avLst/>
          </a:prstGeom>
          <a:solidFill>
            <a:srgbClr val="FFFF00"/>
          </a:solidFill>
          <a:ln w="25400">
            <a:solidFill>
              <a:schemeClr val="tx1"/>
            </a:solidFill>
          </a:ln>
        </p:spPr>
        <p:txBody>
          <a:bodyPr wrap="none" rtlCol="0">
            <a:spAutoFit/>
          </a:bodyPr>
          <a:lstStyle/>
          <a:p>
            <a:pPr algn="ctr"/>
            <a:r>
              <a:rPr lang="en-US" dirty="0" smtClean="0"/>
              <a:t>Cache access involves several steps</a:t>
            </a:r>
          </a:p>
          <a:p>
            <a:pPr algn="ctr"/>
            <a:r>
              <a:rPr lang="en-US" dirty="0" smtClean="0"/>
              <a:t>(DMA and I/O issue/completion)</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 specific cache implementation</a:t>
            </a:r>
            <a:endParaRPr lang="en-US" dirty="0"/>
          </a:p>
        </p:txBody>
      </p:sp>
      <p:sp>
        <p:nvSpPr>
          <p:cNvPr id="5" name="Content Placeholder 4"/>
          <p:cNvSpPr>
            <a:spLocks noGrp="1"/>
          </p:cNvSpPr>
          <p:nvPr>
            <p:ph sz="quarter" idx="1"/>
          </p:nvPr>
        </p:nvSpPr>
        <p:spPr/>
        <p:txBody>
          <a:bodyPr/>
          <a:lstStyle/>
          <a:p>
            <a:r>
              <a:rPr lang="en-US" smtClean="0"/>
              <a:t>Block-level cache (4KB blocks)</a:t>
            </a:r>
          </a:p>
          <a:p>
            <a:r>
              <a:rPr lang="en-US" smtClean="0"/>
              <a:t>Placed “near” the host interface</a:t>
            </a:r>
          </a:p>
          <a:p>
            <a:pPr lvl="1"/>
            <a:r>
              <a:rPr lang="en-US" smtClean="0"/>
              <a:t>The cache is accessed right after the ISSUE context</a:t>
            </a:r>
          </a:p>
          <a:p>
            <a:r>
              <a:rPr lang="en-US" smtClean="0"/>
              <a:t>Direct-mapped, write-back + write-allocate</a:t>
            </a:r>
          </a:p>
          <a:p>
            <a:r>
              <a:rPr lang="en-US" smtClean="0"/>
              <a:t>Supports partial hits/misses (for multi-block I/Os) </a:t>
            </a:r>
          </a:p>
          <a:p>
            <a:pPr lvl="1"/>
            <a:r>
              <a:rPr lang="en-US" smtClean="0"/>
              <a:t>Locking at the granularity of individual blocks</a:t>
            </a:r>
          </a:p>
          <a:p>
            <a:pPr lvl="2"/>
            <a:r>
              <a:rPr lang="en-US" smtClean="0"/>
              <a:t>Avoid “stall” upon block misses</a:t>
            </a:r>
            <a:endParaRPr lang="en-US" dirty="0" smtClean="0"/>
          </a:p>
        </p:txBody>
      </p:sp>
      <p:sp>
        <p:nvSpPr>
          <p:cNvPr id="6" name="Slide Number Placeholder 5"/>
          <p:cNvSpPr>
            <a:spLocks noGrp="1"/>
          </p:cNvSpPr>
          <p:nvPr>
            <p:ph type="sldNum" sz="quarter" idx="11"/>
          </p:nvPr>
        </p:nvSpPr>
        <p:spPr/>
        <p:txBody>
          <a:bodyPr/>
          <a:lstStyle/>
          <a:p>
            <a:fld id="{A12B9EC2-B6B1-47F1-AFFA-B638D827E0E9}" type="slidenum">
              <a:rPr lang="en-US" smtClean="0"/>
              <a:pPr/>
              <a:t>52</a:t>
            </a:fld>
            <a:endParaRPr lang="en-US" dirty="0"/>
          </a:p>
        </p:txBody>
      </p:sp>
      <p:sp>
        <p:nvSpPr>
          <p:cNvPr id="3" name="Footer Placeholder 2"/>
          <p:cNvSpPr>
            <a:spLocks noGrp="1"/>
          </p:cNvSpPr>
          <p:nvPr>
            <p:ph type="ftr" sz="quarter" idx="12"/>
          </p:nvPr>
        </p:nvSpPr>
        <p:spPr/>
        <p:txBody>
          <a:bodyPr/>
          <a:lstStyle/>
          <a:p>
            <a:r>
              <a:rPr lang="en-US" smtClean="0"/>
              <a:t>I/O Path Design &amp; Implementation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28625" y="114300"/>
            <a:ext cx="8229600" cy="762000"/>
          </a:xfrm>
        </p:spPr>
        <p:txBody>
          <a:bodyPr/>
          <a:lstStyle/>
          <a:p>
            <a:r>
              <a:rPr lang="en-US" dirty="0" smtClean="0"/>
              <a:t>I/O Stack in DARC - “</a:t>
            </a:r>
            <a:r>
              <a:rPr lang="en-US" dirty="0" err="1" smtClean="0"/>
              <a:t>DAta</a:t>
            </a:r>
            <a:r>
              <a:rPr lang="en-US" dirty="0" smtClean="0"/>
              <a:t> </a:t>
            </a:r>
            <a:r>
              <a:rPr lang="en-US" dirty="0" err="1" smtClean="0"/>
              <a:t>pRotection</a:t>
            </a:r>
            <a:r>
              <a:rPr lang="en-US" dirty="0" smtClean="0"/>
              <a:t> Controller”</a:t>
            </a:r>
            <a:endParaRPr lang="en-US" dirty="0"/>
          </a:p>
        </p:txBody>
      </p:sp>
      <p:grpSp>
        <p:nvGrpSpPr>
          <p:cNvPr id="2" name="Group 18"/>
          <p:cNvGrpSpPr/>
          <p:nvPr/>
        </p:nvGrpSpPr>
        <p:grpSpPr>
          <a:xfrm>
            <a:off x="152400" y="1143000"/>
            <a:ext cx="4191000" cy="4495800"/>
            <a:chOff x="2133600" y="1828800"/>
            <a:chExt cx="4191000" cy="4495800"/>
          </a:xfrm>
        </p:grpSpPr>
        <p:sp>
          <p:nvSpPr>
            <p:cNvPr id="4" name="Rectangle 3"/>
            <p:cNvSpPr/>
            <p:nvPr/>
          </p:nvSpPr>
          <p:spPr>
            <a:xfrm>
              <a:off x="2133600" y="1828800"/>
              <a:ext cx="4191000" cy="533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User-Level Applications</a:t>
              </a:r>
              <a:endParaRPr lang="el-GR" dirty="0"/>
            </a:p>
          </p:txBody>
        </p:sp>
        <p:sp>
          <p:nvSpPr>
            <p:cNvPr id="5" name="Rectangle 4"/>
            <p:cNvSpPr/>
            <p:nvPr/>
          </p:nvSpPr>
          <p:spPr>
            <a:xfrm>
              <a:off x="2133600" y="2590800"/>
              <a:ext cx="4191000" cy="25146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l-GR" dirty="0"/>
            </a:p>
          </p:txBody>
        </p:sp>
        <p:sp>
          <p:nvSpPr>
            <p:cNvPr id="6" name="Flowchart: Magnetic Disk 5"/>
            <p:cNvSpPr/>
            <p:nvPr/>
          </p:nvSpPr>
          <p:spPr>
            <a:xfrm>
              <a:off x="2286000" y="5867400"/>
              <a:ext cx="5334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7" name="Flowchart: Magnetic Disk 6"/>
            <p:cNvSpPr/>
            <p:nvPr/>
          </p:nvSpPr>
          <p:spPr>
            <a:xfrm>
              <a:off x="3124200" y="5867400"/>
              <a:ext cx="5334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8" name="Flowchart: Magnetic Disk 7"/>
            <p:cNvSpPr/>
            <p:nvPr/>
          </p:nvSpPr>
          <p:spPr>
            <a:xfrm>
              <a:off x="3962400" y="5867400"/>
              <a:ext cx="5334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9" name="Flowchart: Magnetic Disk 8"/>
            <p:cNvSpPr/>
            <p:nvPr/>
          </p:nvSpPr>
          <p:spPr>
            <a:xfrm>
              <a:off x="4800600" y="5867400"/>
              <a:ext cx="5334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10" name="Flowchart: Magnetic Disk 9"/>
            <p:cNvSpPr/>
            <p:nvPr/>
          </p:nvSpPr>
          <p:spPr>
            <a:xfrm>
              <a:off x="5638800" y="5867400"/>
              <a:ext cx="533400" cy="457200"/>
            </a:xfrm>
            <a:prstGeom prst="flowChartMagneticDisk">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l-GR"/>
            </a:p>
          </p:txBody>
        </p:sp>
        <p:sp>
          <p:nvSpPr>
            <p:cNvPr id="11" name="Rectangle 10"/>
            <p:cNvSpPr/>
            <p:nvPr/>
          </p:nvSpPr>
          <p:spPr>
            <a:xfrm>
              <a:off x="2133600" y="5257800"/>
              <a:ext cx="4191000" cy="457200"/>
            </a:xfrm>
            <a:prstGeom prst="rect">
              <a:avLst/>
            </a:prstGeom>
            <a:solidFill>
              <a:schemeClr val="accent2"/>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smtClean="0">
                  <a:solidFill>
                    <a:schemeClr val="bg1"/>
                  </a:solidFill>
                </a:rPr>
                <a:t>Storage Controller</a:t>
              </a:r>
              <a:endParaRPr lang="el-GR" b="1" dirty="0">
                <a:solidFill>
                  <a:schemeClr val="bg1"/>
                </a:solidFill>
              </a:endParaRPr>
            </a:p>
          </p:txBody>
        </p:sp>
        <p:sp>
          <p:nvSpPr>
            <p:cNvPr id="12" name="Rounded Rectangle 11"/>
            <p:cNvSpPr/>
            <p:nvPr/>
          </p:nvSpPr>
          <p:spPr>
            <a:xfrm>
              <a:off x="3733800" y="3505200"/>
              <a:ext cx="11430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Buffer Cache</a:t>
              </a:r>
              <a:endParaRPr lang="el-GR" dirty="0"/>
            </a:p>
          </p:txBody>
        </p:sp>
        <p:sp>
          <p:nvSpPr>
            <p:cNvPr id="13" name="Rounded Rectangle 12"/>
            <p:cNvSpPr/>
            <p:nvPr/>
          </p:nvSpPr>
          <p:spPr>
            <a:xfrm>
              <a:off x="2362200" y="3505200"/>
              <a:ext cx="1295400" cy="609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File System</a:t>
              </a:r>
              <a:endParaRPr lang="el-GR" dirty="0"/>
            </a:p>
          </p:txBody>
        </p:sp>
        <p:sp>
          <p:nvSpPr>
            <p:cNvPr id="14" name="Rounded Rectangle 13"/>
            <p:cNvSpPr/>
            <p:nvPr/>
          </p:nvSpPr>
          <p:spPr>
            <a:xfrm>
              <a:off x="2362200" y="4648200"/>
              <a:ext cx="3733800" cy="3810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SCSI Layer</a:t>
              </a:r>
              <a:endParaRPr lang="el-GR" dirty="0"/>
            </a:p>
          </p:txBody>
        </p:sp>
        <p:sp>
          <p:nvSpPr>
            <p:cNvPr id="15" name="Rounded Rectangle 14"/>
            <p:cNvSpPr/>
            <p:nvPr/>
          </p:nvSpPr>
          <p:spPr>
            <a:xfrm>
              <a:off x="2362200" y="3124200"/>
              <a:ext cx="3733800" cy="304800"/>
            </a:xfrm>
            <a:prstGeom prst="roundRect">
              <a:avLst/>
            </a:prstGeom>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1"/>
                  </a:solidFill>
                </a:rPr>
                <a:t>Virtual File System (VFS)</a:t>
              </a:r>
              <a:endParaRPr lang="el-GR" dirty="0">
                <a:solidFill>
                  <a:schemeClr val="tx1"/>
                </a:solidFill>
              </a:endParaRPr>
            </a:p>
          </p:txBody>
        </p:sp>
        <p:sp>
          <p:nvSpPr>
            <p:cNvPr id="16" name="Rounded Rectangle 15"/>
            <p:cNvSpPr/>
            <p:nvPr/>
          </p:nvSpPr>
          <p:spPr>
            <a:xfrm>
              <a:off x="2362200" y="2514600"/>
              <a:ext cx="373380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System Calls</a:t>
              </a:r>
              <a:endParaRPr lang="el-GR" dirty="0"/>
            </a:p>
          </p:txBody>
        </p:sp>
        <p:sp>
          <p:nvSpPr>
            <p:cNvPr id="17" name="Rounded Rectangle 16"/>
            <p:cNvSpPr/>
            <p:nvPr/>
          </p:nvSpPr>
          <p:spPr>
            <a:xfrm>
              <a:off x="2362200" y="4191000"/>
              <a:ext cx="3733800" cy="3810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Block-level Device Drivers</a:t>
              </a:r>
              <a:endParaRPr lang="el-GR" dirty="0"/>
            </a:p>
          </p:txBody>
        </p:sp>
        <p:sp>
          <p:nvSpPr>
            <p:cNvPr id="18" name="Pentagon 17"/>
            <p:cNvSpPr/>
            <p:nvPr/>
          </p:nvSpPr>
          <p:spPr>
            <a:xfrm rot="5400000">
              <a:off x="5105400" y="3352800"/>
              <a:ext cx="762000" cy="914400"/>
            </a:xfrm>
            <a:prstGeom prst="homePlate">
              <a:avLst/>
            </a:prstGeom>
            <a:gradFill flip="none" rotWithShape="1">
              <a:gsLst>
                <a:gs pos="0">
                  <a:schemeClr val="accent5">
                    <a:tint val="62000"/>
                    <a:satMod val="180000"/>
                  </a:schemeClr>
                </a:gs>
                <a:gs pos="65000">
                  <a:schemeClr val="accent5">
                    <a:tint val="32000"/>
                    <a:satMod val="250000"/>
                  </a:schemeClr>
                </a:gs>
                <a:gs pos="100000">
                  <a:schemeClr val="accent5">
                    <a:tint val="23000"/>
                    <a:satMod val="300000"/>
                  </a:schemeClr>
                </a:gs>
              </a:gsLst>
              <a:lin ang="0" scaled="1"/>
              <a:tileRect/>
            </a:gradFill>
            <a:ln>
              <a:noFill/>
            </a:ln>
          </p:spPr>
          <p:style>
            <a:lnRef idx="1">
              <a:schemeClr val="accent5"/>
            </a:lnRef>
            <a:fillRef idx="2">
              <a:schemeClr val="accent5"/>
            </a:fillRef>
            <a:effectRef idx="1">
              <a:schemeClr val="accent5"/>
            </a:effectRef>
            <a:fontRef idx="minor">
              <a:schemeClr val="dk1"/>
            </a:fontRef>
          </p:style>
          <p:txBody>
            <a:bodyPr vert="vert270" rtlCol="0" anchor="ctr"/>
            <a:lstStyle/>
            <a:p>
              <a:pPr algn="ctr"/>
              <a:r>
                <a:rPr lang="en-US" dirty="0" smtClean="0">
                  <a:solidFill>
                    <a:schemeClr val="tx1"/>
                  </a:solidFill>
                </a:rPr>
                <a:t>Raw I/O</a:t>
              </a:r>
              <a:endParaRPr lang="el-GR" dirty="0">
                <a:solidFill>
                  <a:schemeClr val="tx1"/>
                </a:solidFill>
              </a:endParaRPr>
            </a:p>
          </p:txBody>
        </p:sp>
      </p:grpSp>
      <p:sp>
        <p:nvSpPr>
          <p:cNvPr id="21" name="Right Brace 20"/>
          <p:cNvSpPr/>
          <p:nvPr/>
        </p:nvSpPr>
        <p:spPr bwMode="auto">
          <a:xfrm>
            <a:off x="4419600" y="3962400"/>
            <a:ext cx="304800" cy="838200"/>
          </a:xfrm>
          <a:prstGeom prst="rightBrace">
            <a:avLst/>
          </a:prstGeom>
          <a:noFill/>
          <a:ln w="31750" cap="flat" cmpd="sng" algn="ctr">
            <a:solidFill>
              <a:srgbClr val="FF33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Times New Roman" charset="0"/>
            </a:endParaRPr>
          </a:p>
        </p:txBody>
      </p:sp>
      <p:pic>
        <p:nvPicPr>
          <p:cNvPr id="22" name="Picture 5" descr="controller_stack"/>
          <p:cNvPicPr>
            <a:picLocks noChangeAspect="1" noChangeArrowheads="1"/>
          </p:cNvPicPr>
          <p:nvPr/>
        </p:nvPicPr>
        <p:blipFill>
          <a:blip r:embed="rId3" cstate="print"/>
          <a:srcRect/>
          <a:stretch>
            <a:fillRect/>
          </a:stretch>
        </p:blipFill>
        <p:spPr bwMode="auto">
          <a:xfrm>
            <a:off x="5791200" y="914400"/>
            <a:ext cx="2971800" cy="5233988"/>
          </a:xfrm>
          <a:prstGeom prst="rect">
            <a:avLst/>
          </a:prstGeom>
          <a:noFill/>
          <a:ln w="9525">
            <a:noFill/>
            <a:miter lim="800000"/>
            <a:headEnd/>
            <a:tailEnd/>
          </a:ln>
        </p:spPr>
      </p:pic>
      <p:cxnSp>
        <p:nvCxnSpPr>
          <p:cNvPr id="24" name="Straight Connector 23"/>
          <p:cNvCxnSpPr/>
          <p:nvPr/>
        </p:nvCxnSpPr>
        <p:spPr bwMode="auto">
          <a:xfrm rot="5400000" flipH="1" flipV="1">
            <a:off x="3962400" y="2057400"/>
            <a:ext cx="2590800" cy="1219200"/>
          </a:xfrm>
          <a:prstGeom prst="line">
            <a:avLst/>
          </a:prstGeom>
          <a:solidFill>
            <a:srgbClr val="FF0000">
              <a:alpha val="50000"/>
            </a:srgbClr>
          </a:solidFill>
          <a:ln w="25400" cap="flat" cmpd="sng" algn="ctr">
            <a:solidFill>
              <a:srgbClr val="FF0000"/>
            </a:solidFill>
            <a:prstDash val="dash"/>
            <a:round/>
            <a:headEnd type="none" w="med" len="med"/>
            <a:tailEnd type="none" w="med" len="med"/>
          </a:ln>
          <a:effectLst/>
        </p:spPr>
      </p:cxnSp>
      <p:cxnSp>
        <p:nvCxnSpPr>
          <p:cNvPr id="26" name="Straight Connector 25"/>
          <p:cNvCxnSpPr/>
          <p:nvPr/>
        </p:nvCxnSpPr>
        <p:spPr bwMode="auto">
          <a:xfrm>
            <a:off x="4648200" y="4800600"/>
            <a:ext cx="1447800" cy="762000"/>
          </a:xfrm>
          <a:prstGeom prst="line">
            <a:avLst/>
          </a:prstGeom>
          <a:solidFill>
            <a:srgbClr val="FF0000">
              <a:alpha val="50000"/>
            </a:srgbClr>
          </a:solidFill>
          <a:ln w="25400" cap="flat" cmpd="sng" algn="ctr">
            <a:solidFill>
              <a:srgbClr val="FF0000"/>
            </a:solidFill>
            <a:prstDash val="dash"/>
            <a:round/>
            <a:headEnd type="none" w="med" len="med"/>
            <a:tailEnd type="none" w="med" len="med"/>
          </a:ln>
          <a:effectLst/>
        </p:spPr>
      </p:cxnSp>
      <p:sp>
        <p:nvSpPr>
          <p:cNvPr id="28" name="Slide Number Placeholder 27"/>
          <p:cNvSpPr>
            <a:spLocks noGrp="1"/>
          </p:cNvSpPr>
          <p:nvPr>
            <p:ph type="sldNum" sz="quarter" idx="11"/>
          </p:nvPr>
        </p:nvSpPr>
        <p:spPr/>
        <p:txBody>
          <a:bodyPr/>
          <a:lstStyle/>
          <a:p>
            <a:fld id="{47187905-9C84-4ADF-B872-3A8381EE4416}" type="slidenum">
              <a:rPr lang="el-GR" smtClean="0"/>
              <a:pPr/>
              <a:t>53</a:t>
            </a:fld>
            <a:endParaRPr lang="el-GR"/>
          </a:p>
        </p:txBody>
      </p:sp>
      <p:sp>
        <p:nvSpPr>
          <p:cNvPr id="29" name="Footer Placeholder 2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457200" y="180975"/>
            <a:ext cx="8229600" cy="762000"/>
          </a:xfrm>
        </p:spPr>
        <p:txBody>
          <a:bodyPr/>
          <a:lstStyle/>
          <a:p>
            <a:pPr eaLnBrk="1" hangingPunct="1"/>
            <a:r>
              <a:rPr lang="en-US" dirty="0" smtClean="0"/>
              <a:t>MS Windows Host S/W Stack</a:t>
            </a:r>
          </a:p>
        </p:txBody>
      </p:sp>
      <p:pic>
        <p:nvPicPr>
          <p:cNvPr id="22532" name="Picture 5" descr="winpath"/>
          <p:cNvPicPr>
            <a:picLocks noChangeAspect="1" noChangeArrowheads="1"/>
          </p:cNvPicPr>
          <p:nvPr/>
        </p:nvPicPr>
        <p:blipFill>
          <a:blip r:embed="rId2" cstate="print"/>
          <a:srcRect/>
          <a:stretch>
            <a:fillRect/>
          </a:stretch>
        </p:blipFill>
        <p:spPr bwMode="auto">
          <a:xfrm>
            <a:off x="533400" y="1228725"/>
            <a:ext cx="4114800" cy="5054600"/>
          </a:xfrm>
          <a:prstGeom prst="rect">
            <a:avLst/>
          </a:prstGeom>
          <a:noFill/>
          <a:ln w="9525">
            <a:noFill/>
            <a:miter lim="800000"/>
            <a:headEnd/>
            <a:tailEnd/>
          </a:ln>
        </p:spPr>
      </p:pic>
      <p:sp>
        <p:nvSpPr>
          <p:cNvPr id="22533" name="Text Box 6"/>
          <p:cNvSpPr txBox="1">
            <a:spLocks noChangeArrowheads="1"/>
          </p:cNvSpPr>
          <p:nvPr/>
        </p:nvSpPr>
        <p:spPr bwMode="auto">
          <a:xfrm>
            <a:off x="4800600" y="3048000"/>
            <a:ext cx="4038600" cy="1031875"/>
          </a:xfrm>
          <a:prstGeom prst="rect">
            <a:avLst/>
          </a:prstGeom>
          <a:noFill/>
          <a:ln w="25400">
            <a:solidFill>
              <a:schemeClr val="accent2"/>
            </a:solidFill>
            <a:miter lim="800000"/>
            <a:headEnd/>
            <a:tailEnd/>
          </a:ln>
        </p:spPr>
        <p:txBody>
          <a:bodyPr>
            <a:spAutoFit/>
          </a:bodyPr>
          <a:lstStyle/>
          <a:p>
            <a:pPr eaLnBrk="0" hangingPunct="0">
              <a:buFontTx/>
              <a:buChar char="•"/>
            </a:pPr>
            <a:r>
              <a:rPr lang="en-US" sz="3000">
                <a:latin typeface="Gill Sans MT" pitchFamily="34" charset="0"/>
              </a:rPr>
              <a:t>ScsiPort: half-duplex</a:t>
            </a:r>
          </a:p>
          <a:p>
            <a:pPr eaLnBrk="0" hangingPunct="0">
              <a:buFontTx/>
              <a:buChar char="•"/>
            </a:pPr>
            <a:r>
              <a:rPr lang="en-US" sz="3000">
                <a:latin typeface="Gill Sans MT" pitchFamily="34" charset="0"/>
              </a:rPr>
              <a:t>StorPort: full-duplex</a:t>
            </a:r>
            <a:endParaRPr lang="el-GR" sz="3000">
              <a:latin typeface="Gill Sans MT" pitchFamily="34" charset="0"/>
            </a:endParaRPr>
          </a:p>
        </p:txBody>
      </p:sp>
      <p:sp>
        <p:nvSpPr>
          <p:cNvPr id="22534" name="Text Box 7"/>
          <p:cNvSpPr txBox="1">
            <a:spLocks noChangeArrowheads="1"/>
          </p:cNvSpPr>
          <p:nvPr/>
        </p:nvSpPr>
        <p:spPr bwMode="auto">
          <a:xfrm>
            <a:off x="5105400" y="4267200"/>
            <a:ext cx="3676650" cy="392113"/>
          </a:xfrm>
          <a:prstGeom prst="rect">
            <a:avLst/>
          </a:prstGeom>
          <a:noFill/>
          <a:ln w="25400">
            <a:solidFill>
              <a:schemeClr val="accent1"/>
            </a:solidFill>
            <a:prstDash val="dash"/>
            <a:miter lim="800000"/>
            <a:headEnd/>
            <a:tailEnd/>
          </a:ln>
        </p:spPr>
        <p:txBody>
          <a:bodyPr wrap="none">
            <a:spAutoFit/>
          </a:bodyPr>
          <a:lstStyle/>
          <a:p>
            <a:r>
              <a:rPr lang="en-US"/>
              <a:t>Direct manipulation of SCSI CDBs</a:t>
            </a:r>
          </a:p>
        </p:txBody>
      </p:sp>
      <p:sp>
        <p:nvSpPr>
          <p:cNvPr id="10" name="Slide Number Placeholder 9"/>
          <p:cNvSpPr>
            <a:spLocks noGrp="1"/>
          </p:cNvSpPr>
          <p:nvPr>
            <p:ph type="sldNum" sz="quarter" idx="11"/>
          </p:nvPr>
        </p:nvSpPr>
        <p:spPr/>
        <p:txBody>
          <a:bodyPr/>
          <a:lstStyle/>
          <a:p>
            <a:fld id="{47187905-9C84-4ADF-B872-3A8381EE4416}" type="slidenum">
              <a:rPr lang="el-GR" smtClean="0"/>
              <a:pPr/>
              <a:t>54</a:t>
            </a:fld>
            <a:endParaRPr lang="el-GR"/>
          </a:p>
        </p:txBody>
      </p:sp>
      <p:sp>
        <p:nvSpPr>
          <p:cNvPr id="11" name="Footer Placeholder 10"/>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Half-Duplex: ScsiPort</a:t>
            </a:r>
          </a:p>
        </p:txBody>
      </p:sp>
      <p:pic>
        <p:nvPicPr>
          <p:cNvPr id="23556" name="Picture 5" descr="scsiport"/>
          <p:cNvPicPr>
            <a:picLocks noChangeAspect="1" noChangeArrowheads="1"/>
          </p:cNvPicPr>
          <p:nvPr/>
        </p:nvPicPr>
        <p:blipFill>
          <a:blip r:embed="rId2" cstate="print"/>
          <a:srcRect/>
          <a:stretch>
            <a:fillRect/>
          </a:stretch>
        </p:blipFill>
        <p:spPr bwMode="auto">
          <a:xfrm>
            <a:off x="228600" y="1219200"/>
            <a:ext cx="8763000" cy="4953000"/>
          </a:xfrm>
          <a:prstGeom prst="rect">
            <a:avLst/>
          </a:prstGeom>
          <a:noFill/>
          <a:ln w="9525">
            <a:noFill/>
            <a:miter lim="800000"/>
            <a:headEnd/>
            <a:tailEnd/>
          </a:ln>
        </p:spPr>
      </p:pic>
      <p:sp>
        <p:nvSpPr>
          <p:cNvPr id="23557" name="Oval 6"/>
          <p:cNvSpPr>
            <a:spLocks noChangeArrowheads="1"/>
          </p:cNvSpPr>
          <p:nvPr/>
        </p:nvSpPr>
        <p:spPr bwMode="auto">
          <a:xfrm>
            <a:off x="1752600" y="3733800"/>
            <a:ext cx="1219200" cy="609600"/>
          </a:xfrm>
          <a:prstGeom prst="ellipse">
            <a:avLst/>
          </a:prstGeom>
          <a:noFill/>
          <a:ln w="25400">
            <a:solidFill>
              <a:srgbClr val="FF0000"/>
            </a:solidFill>
            <a:prstDash val="dashDot"/>
            <a:round/>
            <a:headEnd/>
            <a:tailEnd/>
          </a:ln>
        </p:spPr>
        <p:txBody>
          <a:bodyPr wrap="none" anchor="ctr"/>
          <a:lstStyle/>
          <a:p>
            <a:endParaRPr lang="el-GR"/>
          </a:p>
        </p:txBody>
      </p:sp>
      <p:sp>
        <p:nvSpPr>
          <p:cNvPr id="23558" name="Oval 7"/>
          <p:cNvSpPr>
            <a:spLocks noChangeArrowheads="1"/>
          </p:cNvSpPr>
          <p:nvPr/>
        </p:nvSpPr>
        <p:spPr bwMode="auto">
          <a:xfrm>
            <a:off x="5791200" y="4343400"/>
            <a:ext cx="1371600" cy="609600"/>
          </a:xfrm>
          <a:prstGeom prst="ellipse">
            <a:avLst/>
          </a:prstGeom>
          <a:noFill/>
          <a:ln w="25400">
            <a:solidFill>
              <a:srgbClr val="FF0000"/>
            </a:solidFill>
            <a:prstDash val="dashDot"/>
            <a:round/>
            <a:headEnd/>
            <a:tailEnd/>
          </a:ln>
        </p:spPr>
        <p:txBody>
          <a:bodyPr wrap="none" anchor="ctr"/>
          <a:lstStyle/>
          <a:p>
            <a:endParaRPr lang="el-GR"/>
          </a:p>
        </p:txBody>
      </p:sp>
      <p:sp>
        <p:nvSpPr>
          <p:cNvPr id="10" name="Slide Number Placeholder 9"/>
          <p:cNvSpPr>
            <a:spLocks noGrp="1"/>
          </p:cNvSpPr>
          <p:nvPr>
            <p:ph type="sldNum" sz="quarter" idx="11"/>
          </p:nvPr>
        </p:nvSpPr>
        <p:spPr/>
        <p:txBody>
          <a:bodyPr/>
          <a:lstStyle/>
          <a:p>
            <a:fld id="{47187905-9C84-4ADF-B872-3A8381EE4416}" type="slidenum">
              <a:rPr lang="el-GR" smtClean="0"/>
              <a:pPr/>
              <a:t>55</a:t>
            </a:fld>
            <a:endParaRPr lang="el-GR"/>
          </a:p>
        </p:txBody>
      </p:sp>
      <p:sp>
        <p:nvSpPr>
          <p:cNvPr id="11" name="Footer Placeholder 10"/>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Full-duplex: StorPort</a:t>
            </a:r>
          </a:p>
        </p:txBody>
      </p:sp>
      <p:pic>
        <p:nvPicPr>
          <p:cNvPr id="24580" name="Picture 5" descr="storport"/>
          <p:cNvPicPr>
            <a:picLocks noChangeAspect="1" noChangeArrowheads="1"/>
          </p:cNvPicPr>
          <p:nvPr/>
        </p:nvPicPr>
        <p:blipFill>
          <a:blip r:embed="rId2" cstate="print"/>
          <a:srcRect/>
          <a:stretch>
            <a:fillRect/>
          </a:stretch>
        </p:blipFill>
        <p:spPr bwMode="auto">
          <a:xfrm>
            <a:off x="635000" y="1177925"/>
            <a:ext cx="8204200" cy="5105400"/>
          </a:xfrm>
          <a:prstGeom prst="rect">
            <a:avLst/>
          </a:prstGeom>
          <a:noFill/>
          <a:ln w="9525">
            <a:noFill/>
            <a:miter lim="800000"/>
            <a:headEnd/>
            <a:tailEnd/>
          </a:ln>
        </p:spPr>
      </p:pic>
      <p:sp>
        <p:nvSpPr>
          <p:cNvPr id="8" name="Slide Number Placeholder 7"/>
          <p:cNvSpPr>
            <a:spLocks noGrp="1"/>
          </p:cNvSpPr>
          <p:nvPr>
            <p:ph type="sldNum" sz="quarter" idx="11"/>
          </p:nvPr>
        </p:nvSpPr>
        <p:spPr/>
        <p:txBody>
          <a:bodyPr/>
          <a:lstStyle/>
          <a:p>
            <a:fld id="{47187905-9C84-4ADF-B872-3A8381EE4416}" type="slidenum">
              <a:rPr lang="el-GR" smtClean="0"/>
              <a:pPr/>
              <a:t>56</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Challenges: Versioning</a:t>
            </a:r>
            <a:endParaRPr lang="en-US" dirty="0"/>
          </a:p>
        </p:txBody>
      </p:sp>
      <p:sp>
        <p:nvSpPr>
          <p:cNvPr id="3" name="Content Placeholder 2"/>
          <p:cNvSpPr>
            <a:spLocks noGrp="1"/>
          </p:cNvSpPr>
          <p:nvPr>
            <p:ph sz="quarter" idx="1"/>
          </p:nvPr>
        </p:nvSpPr>
        <p:spPr/>
        <p:txBody>
          <a:bodyPr/>
          <a:lstStyle/>
          <a:p>
            <a:r>
              <a:rPr lang="en-US" dirty="0" smtClean="0"/>
              <a:t>Versioning of storage volumes</a:t>
            </a:r>
          </a:p>
          <a:p>
            <a:pPr lvl="1"/>
            <a:r>
              <a:rPr lang="en-US" dirty="0" smtClean="0"/>
              <a:t>timeline of volume snapshots</a:t>
            </a:r>
          </a:p>
          <a:p>
            <a:r>
              <a:rPr lang="en-US" dirty="0" smtClean="0"/>
              <a:t>Which blocks belong to each version of a volume?</a:t>
            </a:r>
          </a:p>
          <a:p>
            <a:pPr lvl="1"/>
            <a:r>
              <a:rPr lang="en-US" dirty="0" smtClean="0"/>
              <a:t>Maintain persistent data structures that grow with the capacity of the original volumes</a:t>
            </a:r>
          </a:p>
          <a:p>
            <a:pPr lvl="1"/>
            <a:r>
              <a:rPr lang="en-US" dirty="0" smtClean="0"/>
              <a:t>Updated upon each write, accessed for each read as well </a:t>
            </a:r>
          </a:p>
          <a:p>
            <a:r>
              <a:rPr lang="en-US" b="1" dirty="0" smtClean="0">
                <a:solidFill>
                  <a:schemeClr val="accent6">
                    <a:lumMod val="75000"/>
                  </a:schemeClr>
                </a:solidFill>
                <a:sym typeface="Wingdings" pitchFamily="2" charset="2"/>
              </a:rPr>
              <a:t>Need to sustain high I/O rates for versioned volumes, keeping a timeline of written blocks &amp; purging blocks from discarded versions </a:t>
            </a:r>
          </a:p>
          <a:p>
            <a:r>
              <a:rPr lang="en-US" b="1" dirty="0" smtClean="0">
                <a:solidFill>
                  <a:schemeClr val="accent6">
                    <a:lumMod val="75000"/>
                  </a:schemeClr>
                </a:solidFill>
                <a:sym typeface="Wingdings" pitchFamily="2" charset="2"/>
              </a:rPr>
              <a:t>… while verifying the integrity of the accessed data blo</a:t>
            </a:r>
            <a:r>
              <a:rPr lang="en-US" sz="2500" b="1" dirty="0" smtClean="0">
                <a:solidFill>
                  <a:schemeClr val="accent6">
                    <a:lumMod val="75000"/>
                  </a:schemeClr>
                </a:solidFill>
                <a:sym typeface="Wingdings" pitchFamily="2" charset="2"/>
              </a:rPr>
              <a:t>cks</a:t>
            </a:r>
            <a:endParaRPr lang="en-US" sz="2500" b="1" dirty="0" smtClean="0">
              <a:solidFill>
                <a:schemeClr val="accent6">
                  <a:lumMod val="75000"/>
                </a:schemeClr>
              </a:solidFill>
            </a:endParaRPr>
          </a:p>
          <a:p>
            <a:endParaRPr lang="en-US" dirty="0"/>
          </a:p>
        </p:txBody>
      </p:sp>
      <p:sp>
        <p:nvSpPr>
          <p:cNvPr id="5" name="Slide Number Placeholder 4"/>
          <p:cNvSpPr>
            <a:spLocks noGrp="1"/>
          </p:cNvSpPr>
          <p:nvPr>
            <p:ph type="sldNum" sz="quarter" idx="11"/>
          </p:nvPr>
        </p:nvSpPr>
        <p:spPr/>
        <p:txBody>
          <a:bodyPr/>
          <a:lstStyle/>
          <a:p>
            <a:fld id="{47187905-9C84-4ADF-B872-3A8381EE4416}" type="slidenum">
              <a:rPr lang="el-GR" smtClean="0"/>
              <a:pPr/>
              <a:t>6</a:t>
            </a:fld>
            <a:endParaRPr lang="el-GR"/>
          </a:p>
        </p:txBody>
      </p:sp>
      <p:sp>
        <p:nvSpPr>
          <p:cNvPr id="6" name="Footer Placeholder 5"/>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a:effectLst/>
        </p:spPr>
        <p:txBody>
          <a:bodyPr anchor="t">
            <a:normAutofit/>
          </a:bodyPr>
          <a:lstStyle/>
          <a:p>
            <a:pPr>
              <a:buClr>
                <a:schemeClr val="bg1">
                  <a:lumMod val="85000"/>
                </a:schemeClr>
              </a:buClr>
            </a:pPr>
            <a:r>
              <a:rPr lang="en-US" dirty="0" smtClean="0">
                <a:solidFill>
                  <a:schemeClr val="bg1">
                    <a:lumMod val="75000"/>
                  </a:schemeClr>
                </a:solidFill>
              </a:rPr>
              <a:t>Motivation &amp; Challenges</a:t>
            </a:r>
          </a:p>
          <a:p>
            <a:r>
              <a:rPr lang="en-US" dirty="0" smtClean="0"/>
              <a:t>Controller Design</a:t>
            </a:r>
          </a:p>
          <a:p>
            <a:pPr lvl="1"/>
            <a:r>
              <a:rPr lang="en-US" dirty="0" smtClean="0"/>
              <a:t>Host-Controller Communication</a:t>
            </a:r>
          </a:p>
          <a:p>
            <a:pPr lvl="1"/>
            <a:r>
              <a:rPr lang="en-US" dirty="0" smtClean="0"/>
              <a:t>Buffer Management</a:t>
            </a:r>
          </a:p>
          <a:p>
            <a:pPr lvl="1"/>
            <a:r>
              <a:rPr lang="en-US" dirty="0" smtClean="0"/>
              <a:t>Context &amp; Transfer Scheduling</a:t>
            </a:r>
          </a:p>
          <a:p>
            <a:pPr lvl="1"/>
            <a:r>
              <a:rPr lang="en-US" dirty="0" smtClean="0"/>
              <a:t>Storage Virtualization Services</a:t>
            </a:r>
          </a:p>
          <a:p>
            <a:r>
              <a:rPr lang="en-US" dirty="0" smtClean="0"/>
              <a:t>Evaluation</a:t>
            </a:r>
          </a:p>
          <a:p>
            <a:r>
              <a:rPr lang="en-US" dirty="0" smtClean="0"/>
              <a:t>Conclusions</a:t>
            </a:r>
          </a:p>
        </p:txBody>
      </p:sp>
      <p:sp>
        <p:nvSpPr>
          <p:cNvPr id="7" name="Slide Number Placeholder 6"/>
          <p:cNvSpPr>
            <a:spLocks noGrp="1"/>
          </p:cNvSpPr>
          <p:nvPr>
            <p:ph type="sldNum" sz="quarter" idx="11"/>
          </p:nvPr>
        </p:nvSpPr>
        <p:spPr/>
        <p:txBody>
          <a:bodyPr/>
          <a:lstStyle/>
          <a:p>
            <a:fld id="{47187905-9C84-4ADF-B872-3A8381EE4416}" type="slidenum">
              <a:rPr lang="el-GR" smtClean="0"/>
              <a:pPr/>
              <a:t>7</a:t>
            </a:fld>
            <a:endParaRPr lang="el-GR"/>
          </a:p>
        </p:txBody>
      </p:sp>
      <p:sp>
        <p:nvSpPr>
          <p:cNvPr id="8" name="Footer Placeholder 7"/>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normAutofit/>
          </a:bodyPr>
          <a:lstStyle/>
          <a:p>
            <a:r>
              <a:rPr lang="en-US" dirty="0" smtClean="0"/>
              <a:t>Host-Controller Communication</a:t>
            </a:r>
          </a:p>
        </p:txBody>
      </p:sp>
      <p:sp>
        <p:nvSpPr>
          <p:cNvPr id="26626" name="Rectangle 3"/>
          <p:cNvSpPr>
            <a:spLocks noGrp="1"/>
          </p:cNvSpPr>
          <p:nvPr>
            <p:ph sz="quarter" idx="1"/>
          </p:nvPr>
        </p:nvSpPr>
        <p:spPr/>
        <p:txBody>
          <a:bodyPr>
            <a:normAutofit lnSpcReduction="10000"/>
          </a:bodyPr>
          <a:lstStyle/>
          <a:p>
            <a:r>
              <a:rPr lang="en-US" dirty="0" smtClean="0"/>
              <a:t>Options for transfer of commands</a:t>
            </a:r>
          </a:p>
          <a:p>
            <a:pPr lvl="1"/>
            <a:r>
              <a:rPr lang="en-US" dirty="0" smtClean="0"/>
              <a:t>PIO </a:t>
            </a:r>
            <a:r>
              <a:rPr lang="en-US" dirty="0" err="1" smtClean="0"/>
              <a:t>vs</a:t>
            </a:r>
            <a:r>
              <a:rPr lang="en-US" dirty="0" smtClean="0"/>
              <a:t> DMA</a:t>
            </a:r>
          </a:p>
          <a:p>
            <a:r>
              <a:rPr lang="en-US" dirty="0" smtClean="0"/>
              <a:t>PIO: simple, but with high CPU overhead</a:t>
            </a:r>
          </a:p>
          <a:p>
            <a:r>
              <a:rPr lang="en-US" dirty="0" smtClean="0"/>
              <a:t>DMA: high throughput, but completion detection is complicated</a:t>
            </a:r>
          </a:p>
          <a:p>
            <a:pPr lvl="1"/>
            <a:r>
              <a:rPr lang="en-US" dirty="0" smtClean="0"/>
              <a:t>Options: Polling, Interrupts</a:t>
            </a:r>
          </a:p>
          <a:p>
            <a:endParaRPr lang="en-US" dirty="0" smtClean="0"/>
          </a:p>
          <a:p>
            <a:r>
              <a:rPr lang="en-US" dirty="0" smtClean="0"/>
              <a:t>I/O commands [ transferred via Host-initiated PIO ]</a:t>
            </a:r>
          </a:p>
          <a:p>
            <a:pPr lvl="1"/>
            <a:r>
              <a:rPr lang="en-US" dirty="0" smtClean="0"/>
              <a:t>SCSI command descriptor block + DMA segments</a:t>
            </a:r>
          </a:p>
          <a:p>
            <a:pPr lvl="1"/>
            <a:r>
              <a:rPr lang="en-US" dirty="0" smtClean="0"/>
              <a:t>DMA segments reference host-side memory addresses</a:t>
            </a:r>
          </a:p>
          <a:p>
            <a:r>
              <a:rPr lang="en-US" dirty="0" smtClean="0"/>
              <a:t>I/O completions [transferred via Controller-initiated DMA ]</a:t>
            </a:r>
          </a:p>
          <a:p>
            <a:pPr lvl="1"/>
            <a:r>
              <a:rPr lang="en-US" dirty="0" smtClean="0"/>
              <a:t>Status code + reference to originally issued I/O command</a:t>
            </a:r>
          </a:p>
          <a:p>
            <a:pPr lvl="1"/>
            <a:endParaRPr lang="en-US" dirty="0" smtClean="0"/>
          </a:p>
        </p:txBody>
      </p:sp>
      <p:sp>
        <p:nvSpPr>
          <p:cNvPr id="8" name="Slide Number Placeholder 7"/>
          <p:cNvSpPr>
            <a:spLocks noGrp="1"/>
          </p:cNvSpPr>
          <p:nvPr>
            <p:ph type="sldNum" sz="quarter" idx="11"/>
          </p:nvPr>
        </p:nvSpPr>
        <p:spPr/>
        <p:txBody>
          <a:bodyPr/>
          <a:lstStyle/>
          <a:p>
            <a:fld id="{47187905-9C84-4ADF-B872-3A8381EE4416}" type="slidenum">
              <a:rPr lang="el-GR" smtClean="0"/>
              <a:pPr/>
              <a:t>8</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r>
              <a:rPr lang="en-US" dirty="0" smtClean="0"/>
              <a:t>Controller memory use</a:t>
            </a:r>
          </a:p>
        </p:txBody>
      </p:sp>
      <p:sp>
        <p:nvSpPr>
          <p:cNvPr id="27650" name="Rectangle 3"/>
          <p:cNvSpPr>
            <a:spLocks noGrp="1"/>
          </p:cNvSpPr>
          <p:nvPr>
            <p:ph sz="quarter" idx="1"/>
          </p:nvPr>
        </p:nvSpPr>
        <p:spPr>
          <a:xfrm>
            <a:off x="457200" y="1071546"/>
            <a:ext cx="8458200" cy="5429288"/>
          </a:xfrm>
        </p:spPr>
        <p:txBody>
          <a:bodyPr>
            <a:normAutofit/>
          </a:bodyPr>
          <a:lstStyle/>
          <a:p>
            <a:r>
              <a:rPr lang="en-US" dirty="0" smtClean="0"/>
              <a:t>Use of memory in the controller:</a:t>
            </a:r>
          </a:p>
          <a:p>
            <a:pPr lvl="1"/>
            <a:r>
              <a:rPr lang="en-US" dirty="0" smtClean="0"/>
              <a:t>Pages to hold data to be read from storage devices</a:t>
            </a:r>
          </a:p>
          <a:p>
            <a:pPr lvl="1"/>
            <a:r>
              <a:rPr lang="en-US" dirty="0" smtClean="0"/>
              <a:t>Pages to hold data being written out by the Host</a:t>
            </a:r>
          </a:p>
          <a:p>
            <a:pPr lvl="1"/>
            <a:r>
              <a:rPr lang="en-US" dirty="0" smtClean="0"/>
              <a:t>I/O command descriptors &amp; status information</a:t>
            </a:r>
          </a:p>
          <a:p>
            <a:r>
              <a:rPr lang="en-US" dirty="0" smtClean="0"/>
              <a:t>Overhead of memory mgmt is critical for I/O path</a:t>
            </a:r>
          </a:p>
          <a:p>
            <a:pPr lvl="1"/>
            <a:r>
              <a:rPr lang="en-US" dirty="0" smtClean="0"/>
              <a:t>State-tracking “scratch-space” needed per I/O command </a:t>
            </a:r>
          </a:p>
          <a:p>
            <a:pPr lvl="1"/>
            <a:r>
              <a:rPr lang="en-US" dirty="0" smtClean="0"/>
              <a:t>Arbitrary sizes may appear in DMA segments</a:t>
            </a:r>
          </a:p>
          <a:p>
            <a:pPr lvl="2"/>
            <a:r>
              <a:rPr lang="en-US" dirty="0" smtClean="0"/>
              <a:t>Not matching block-level I/O size &amp; alignment restrictions</a:t>
            </a:r>
          </a:p>
          <a:p>
            <a:pPr lvl="1"/>
            <a:r>
              <a:rPr lang="en-US" dirty="0" smtClean="0"/>
              <a:t>Dynamic </a:t>
            </a:r>
            <a:r>
              <a:rPr lang="en-US" dirty="0" smtClean="0"/>
              <a:t>arbitrary-size allocations </a:t>
            </a:r>
            <a:r>
              <a:rPr lang="en-US" dirty="0" smtClean="0"/>
              <a:t>using Linux </a:t>
            </a:r>
            <a:r>
              <a:rPr lang="en-US" dirty="0" smtClean="0"/>
              <a:t>APIs are </a:t>
            </a:r>
            <a:r>
              <a:rPr lang="en-US" dirty="0" smtClean="0"/>
              <a:t>expensive </a:t>
            </a:r>
            <a:r>
              <a:rPr lang="en-US" dirty="0" smtClean="0"/>
              <a:t>at high I/O rates</a:t>
            </a:r>
          </a:p>
        </p:txBody>
      </p:sp>
      <p:sp>
        <p:nvSpPr>
          <p:cNvPr id="7" name="Slide Number Placeholder 6"/>
          <p:cNvSpPr>
            <a:spLocks noGrp="1"/>
          </p:cNvSpPr>
          <p:nvPr>
            <p:ph type="sldNum" sz="quarter" idx="11"/>
          </p:nvPr>
        </p:nvSpPr>
        <p:spPr/>
        <p:txBody>
          <a:bodyPr/>
          <a:lstStyle/>
          <a:p>
            <a:fld id="{47187905-9C84-4ADF-B872-3A8381EE4416}" type="slidenum">
              <a:rPr lang="el-GR" smtClean="0"/>
              <a:pPr/>
              <a:t>9</a:t>
            </a:fld>
            <a:endParaRPr lang="el-GR"/>
          </a:p>
        </p:txBody>
      </p:sp>
      <p:sp>
        <p:nvSpPr>
          <p:cNvPr id="9" name="Footer Placeholder 8"/>
          <p:cNvSpPr>
            <a:spLocks noGrp="1"/>
          </p:cNvSpPr>
          <p:nvPr>
            <p:ph type="ftr" sz="quarter" idx="12"/>
          </p:nvPr>
        </p:nvSpPr>
        <p:spPr/>
        <p:txBody>
          <a:bodyPr/>
          <a:lstStyle/>
          <a:p>
            <a:pPr algn="ctr"/>
            <a:r>
              <a:rPr lang="en-US" smtClean="0"/>
              <a:t>SYSTOR 2010 - DARC</a:t>
            </a: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_tutorial_eurosys10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dirty="0" err="1" smtClean="0">
            <a:latin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lIns="91440" tIns="45720">
        <a:normAutofit/>
      </a:bodyPr>
      <a:lstStyle>
        <a:defPPr marL="514350" marR="0" indent="-514350" algn="l" defTabSz="914400" rtl="0" eaLnBrk="1" fontAlgn="auto" latinLnBrk="0" hangingPunct="1">
          <a:lnSpc>
            <a:spcPct val="100000"/>
          </a:lnSpc>
          <a:spcBef>
            <a:spcPts val="580"/>
          </a:spcBef>
          <a:spcAft>
            <a:spcPts val="0"/>
          </a:spcAft>
          <a:buClr>
            <a:schemeClr val="accent1"/>
          </a:buClr>
          <a:buSzPct val="76000"/>
          <a:buFont typeface="Wingdings 3" pitchFamily="18" charset="2"/>
          <a:buChar char=""/>
          <a:tabLst/>
          <a:defRPr dirty="0" smtClean="0">
            <a:latin typeface="Calibri" pitchFamily="34" charset="0"/>
            <a:sym typeface="Wingdings" pitchFamily="2" charset="2"/>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7665</TotalTime>
  <Words>5541</Words>
  <Application>Microsoft Office PowerPoint</Application>
  <PresentationFormat>On-screen Show (4:3)</PresentationFormat>
  <Paragraphs>823</Paragraphs>
  <Slides>56</Slides>
  <Notes>40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io_tutorial_eurosys10_theme</vt:lpstr>
      <vt:lpstr>Worksheet</vt:lpstr>
      <vt:lpstr>Chart</vt:lpstr>
      <vt:lpstr>DARC: Design and Evaluation of an I/O Controller for Data Protection</vt:lpstr>
      <vt:lpstr>Ever increasing demand for storage capacity</vt:lpstr>
      <vt:lpstr>Motivation</vt:lpstr>
      <vt:lpstr>Our Approach: Data Protection in the Controller</vt:lpstr>
      <vt:lpstr>Technical Challenges: Error Detection</vt:lpstr>
      <vt:lpstr>Technical Challenges: Versioning</vt:lpstr>
      <vt:lpstr>Outline</vt:lpstr>
      <vt:lpstr>Host-Controller Communication</vt:lpstr>
      <vt:lpstr>Controller memory use</vt:lpstr>
      <vt:lpstr>Buffer Management</vt:lpstr>
      <vt:lpstr>Context Scheduling</vt:lpstr>
      <vt:lpstr>I/O Path – WRITE (no cache, CRC) </vt:lpstr>
      <vt:lpstr>I/O Path – READ (no cache, CRC) </vt:lpstr>
      <vt:lpstr>Storage Virtualization Services</vt:lpstr>
      <vt:lpstr>Storage Virtualization Layers in DARC Controller</vt:lpstr>
      <vt:lpstr>Block-level metadata issues</vt:lpstr>
      <vt:lpstr>What about controller on-board caching ?</vt:lpstr>
      <vt:lpstr>Outline</vt:lpstr>
      <vt:lpstr>Experimental Platform</vt:lpstr>
      <vt:lpstr>I/O Stack in DARC - “DAta pRotection Controller”</vt:lpstr>
      <vt:lpstr>Intel IOP348 Data Path</vt:lpstr>
      <vt:lpstr>Intel IOP348</vt:lpstr>
      <vt:lpstr>“Raw” DMA Throughput </vt:lpstr>
      <vt:lpstr>Streaming I/O Throughput</vt:lpstr>
      <vt:lpstr>IOmeter results: RAID-10, OLTP pattern</vt:lpstr>
      <vt:lpstr>IOmeter results: RAID-10, FS pattern</vt:lpstr>
      <vt:lpstr>TPC-H (RAID-10, 10-query sequence)</vt:lpstr>
      <vt:lpstr>JetStress (RAID-10, 1000 mboxes, 1.0 IOPS per mbox)</vt:lpstr>
      <vt:lpstr>Conclusions</vt:lpstr>
      <vt:lpstr>Lessons learned from prototyping effort</vt:lpstr>
      <vt:lpstr>Thank you for your attention!</vt:lpstr>
      <vt:lpstr>Silent Error Recovery using RAID-1 and CRCs</vt:lpstr>
      <vt:lpstr>Recovery Protocol Costs</vt:lpstr>
      <vt:lpstr>Selection of Memory Regions</vt:lpstr>
      <vt:lpstr>Slide 35</vt:lpstr>
      <vt:lpstr>Slide 36</vt:lpstr>
      <vt:lpstr>Prototype Design Summary</vt:lpstr>
      <vt:lpstr>Impact of PIO on DMA Throughput</vt:lpstr>
      <vt:lpstr>IOP348 Micro-benchmarks</vt:lpstr>
      <vt:lpstr>Impact of Linux Scheduling Policy</vt:lpstr>
      <vt:lpstr>I/O Workloads</vt:lpstr>
      <vt:lpstr>Co-operating Contexts (simplified)</vt:lpstr>
      <vt:lpstr>Application DMA Channel (ADMA)</vt:lpstr>
      <vt:lpstr>Command FIFO: Using DMA</vt:lpstr>
      <vt:lpstr>Command FIFO: Using PIO</vt:lpstr>
      <vt:lpstr>Completion FIFO</vt:lpstr>
      <vt:lpstr>Command &amp; Completion FIFO Implementation</vt:lpstr>
      <vt:lpstr>Context Scheduling</vt:lpstr>
      <vt:lpstr>Scheduling Policy</vt:lpstr>
      <vt:lpstr>Controller On-Board Cache</vt:lpstr>
      <vt:lpstr>On-board Cache Design Decisions</vt:lpstr>
      <vt:lpstr>A specific cache implementation</vt:lpstr>
      <vt:lpstr>I/O Stack in DARC - “DAta pRotection Controller”</vt:lpstr>
      <vt:lpstr>MS Windows Host S/W Stack</vt:lpstr>
      <vt:lpstr>Half-Duplex: ScsiPort</vt:lpstr>
      <vt:lpstr>Full-duplex: StorPort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DARC: Design and Evaluation of an I/O Controller for Data Protection</dc:title>
  <dc:creator>Manolis Marazakis</dc:creator>
  <cp:lastModifiedBy>Manolis Marazakis</cp:lastModifiedBy>
  <cp:revision>1654</cp:revision>
  <dcterms:created xsi:type="dcterms:W3CDTF">2010-05-19T07:44:02Z</dcterms:created>
  <dcterms:modified xsi:type="dcterms:W3CDTF">2010-05-26T04:56:50Z</dcterms:modified>
</cp:coreProperties>
</file>